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7"/>
  </p:notesMasterIdLst>
  <p:sldIdLst>
    <p:sldId id="256" r:id="rId2"/>
    <p:sldId id="300" r:id="rId3"/>
    <p:sldId id="316" r:id="rId4"/>
    <p:sldId id="324" r:id="rId5"/>
    <p:sldId id="325" r:id="rId6"/>
    <p:sldId id="335" r:id="rId7"/>
    <p:sldId id="326" r:id="rId8"/>
    <p:sldId id="328" r:id="rId9"/>
    <p:sldId id="327" r:id="rId10"/>
    <p:sldId id="329" r:id="rId11"/>
    <p:sldId id="338" r:id="rId12"/>
    <p:sldId id="337" r:id="rId13"/>
    <p:sldId id="330" r:id="rId14"/>
    <p:sldId id="333" r:id="rId15"/>
    <p:sldId id="267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8282"/>
    <a:srgbClr val="4D3114"/>
    <a:srgbClr val="E0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5"/>
    <p:restoredTop sz="95825" autoAdjust="0"/>
  </p:normalViewPr>
  <p:slideViewPr>
    <p:cSldViewPr snapToGrid="0" snapToObjects="1">
      <p:cViewPr varScale="1">
        <p:scale>
          <a:sx n="176" d="100"/>
          <a:sy n="176" d="100"/>
        </p:scale>
        <p:origin x="30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227D-F94F-4043-B962-4D106F293524}" type="datetimeFigureOut">
              <a:rPr lang="nb-NO" smtClean="0"/>
              <a:t>02.11.2022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6169-6D06-574E-9348-3EF2D36E7B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83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Det som er skreve i </a:t>
            </a:r>
            <a:r>
              <a:rPr lang="nb-NO" dirty="0" err="1"/>
              <a:t>raud</a:t>
            </a:r>
            <a:r>
              <a:rPr lang="nb-NO" dirty="0"/>
              <a:t> tekst er «systemtekst, som kjem opp automatisk». Blå tekst er det </a:t>
            </a:r>
            <a:r>
              <a:rPr lang="nb-NO" dirty="0" err="1"/>
              <a:t>ein</a:t>
            </a:r>
            <a:r>
              <a:rPr lang="nb-NO" dirty="0"/>
              <a:t> skal skrive inn/utgreie. Svart tekst er hjelpetekst/stikkord.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76169-6D06-574E-9348-3EF2D36E7BA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5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11DBBD-0896-D74E-BE88-50D57B877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730F13-C554-A647-BD6B-2E265C67A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A4E087-36AA-C347-822E-8754D6FF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355B3CD-E8F1-C146-9695-ABF14A15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C80B2E-2505-7E4B-AEFF-34314388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34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D07E0-07B9-6E4E-BA29-3DD82096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475E735-57C9-3548-8982-40379623D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66B143-24B4-4A40-8196-5BC96821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8EBEC6-FB20-9547-8CB2-6D5619F1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D8A678-5A00-0B4B-945B-6FF90346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38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28872D2-D631-A74E-A2A6-3AF0062AE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2D7276E-4898-C241-85BD-289169001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B1A6A8-A1BF-954B-A3B8-D5F45082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02C3C5-4245-714B-83D0-0E6BB7B7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C48FE3-D8A6-5643-81A8-2EC193A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83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134CCD-4BC3-CE4C-A449-3794E9EF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A3CE3E-0178-8D47-9978-A1C4D803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3D42D8-19EF-B440-8C2C-94C67144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AF8669-2872-F44B-94AC-5288B06A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6D6818-FA2D-1C41-A4F0-8D216AE93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072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DDF06-8DC6-954A-9FEF-2B52ED8B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59E6127-DC7D-124E-882F-25BFE27A7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E90FBC-669B-A749-B7FC-1610E797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D3D717-2E1D-3248-8040-DEC8E46DB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D43285-CA58-EC47-9AA7-8D0720BD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96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ECA92-7F0B-4040-BC77-1D872C3F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CF4492-D070-D845-A09B-1B47A6BAF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9C6C60-98D8-B04A-9430-29E7653B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AD4755-5154-C944-82C4-D05ADE519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98A2F77-A6CB-144C-8A39-F0CA849E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E8C3FE8-C5B2-A548-8162-49089414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B408EB-B660-934C-B3D3-E0A439F2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1762472-DCAE-A647-B216-406D3E3A7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08CED9-1547-8241-9A8F-D66E4306D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177F50-D7D7-6044-B114-127C70F10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B5360D1-DD4F-3040-8C3E-9609B333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F9506BB-36AE-C54C-8025-7B5C56AB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D2D2CF4-046C-BE40-A05E-4674AAAF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D2AA890B-7CB2-064C-A6A1-15E79B77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44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56914A-5B97-674C-A3BA-CF262C97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7CAE976-33D3-4B4E-9EA6-190496B6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1D7959D-DC11-C441-868D-18DBA00D0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193C1C-FC0A-3C4A-852E-1D0099472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40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22E1241-5FF1-1E46-BD92-909A56A3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93D2403-7469-6841-935E-CA358171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AED149A-9C53-A948-A507-01631152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507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FBC83A-F2C6-8C46-9A56-9EE9D1A0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597151-56A9-D347-BDA8-F7C8F46A3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7099E8D-4534-0C46-8562-4B20930E9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72E31F0-B660-AE4A-AD45-6490C9B4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4F0D273-3513-B84E-98F9-6D072E2F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6875620-88CC-9F4D-8B51-30B6F686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86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CBF1EC-94DD-5D48-B06D-3A20020C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C745511-718C-0546-AA20-B9B7DDCA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E3618F-E008-A446-A5D4-C0A46834A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625BA9-4CF4-594C-9DAD-88C348ACB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00D4E28-BFF3-5B41-B6AA-CC676B62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0D220E-EE9C-7648-8A0C-2D21E1BB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29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82EFF10-4933-4642-8F65-AFD76420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36CE69-684A-5F4C-AA42-1FBAFE97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1C20F47-4DAB-CA4D-B177-C241AC8A3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11/2/2022</a:t>
            </a:fld>
            <a:endParaRPr lang="en-US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5C5DA1-6359-3244-898C-EE5D53797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BE282F0-7ABE-1140-AB4C-4C5348D25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lvik.kommune.no/_f/p1/i057bc2c5-1f5a-4388-aedd-b249def7085d/malbruksplan-2022-2032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lvik.arkivplan.no/content/view/full/64871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utendørs, fjell, snø, sport&#10;&#10;Automatisk generert beskrivelse">
            <a:extLst>
              <a:ext uri="{FF2B5EF4-FFF2-40B4-BE49-F238E27FC236}">
                <a16:creationId xmlns:a16="http://schemas.microsoft.com/office/drawing/2014/main" id="{3E5E7AF7-A364-5440-1FC4-A487C0242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" y="-373276"/>
            <a:ext cx="12172954" cy="7231276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4470C411-ADF7-154E-9E94-BE7422782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82099"/>
          </a:xfrm>
          <a:prstGeom prst="rect">
            <a:avLst/>
          </a:prstGeom>
        </p:spPr>
      </p:pic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9CB4B9A-77D6-EB44-B66F-A4EC1187EBC6}"/>
              </a:ext>
            </a:extLst>
          </p:cNvPr>
          <p:cNvSpPr txBox="1"/>
          <p:nvPr/>
        </p:nvSpPr>
        <p:spPr>
          <a:xfrm>
            <a:off x="8859453" y="1019401"/>
            <a:ext cx="2691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rgbClr val="3D8282"/>
                </a:solidFill>
              </a:rPr>
              <a:t>Det er den </a:t>
            </a:r>
            <a:r>
              <a:rPr lang="nb-NO" sz="1400" dirty="0" err="1">
                <a:solidFill>
                  <a:srgbClr val="3D8282"/>
                </a:solidFill>
              </a:rPr>
              <a:t>draumen</a:t>
            </a:r>
            <a:r>
              <a:rPr lang="nb-NO" sz="1400" dirty="0">
                <a:solidFill>
                  <a:srgbClr val="3D8282"/>
                </a:solidFill>
              </a:rPr>
              <a:t> </a:t>
            </a:r>
            <a:r>
              <a:rPr lang="nb-NO" sz="1400" dirty="0" err="1">
                <a:solidFill>
                  <a:srgbClr val="3D8282"/>
                </a:solidFill>
              </a:rPr>
              <a:t>me</a:t>
            </a:r>
            <a:r>
              <a:rPr lang="nb-NO" sz="1400" dirty="0">
                <a:solidFill>
                  <a:srgbClr val="3D8282"/>
                </a:solidFill>
              </a:rPr>
              <a:t> ber på</a:t>
            </a:r>
            <a:br>
              <a:rPr lang="nb-NO" sz="1400" dirty="0">
                <a:solidFill>
                  <a:srgbClr val="3D8282"/>
                </a:solidFill>
              </a:rPr>
            </a:br>
            <a:r>
              <a:rPr lang="nb-NO" sz="1400" dirty="0">
                <a:solidFill>
                  <a:srgbClr val="3D8282"/>
                </a:solidFill>
              </a:rPr>
              <a:t>at </a:t>
            </a:r>
            <a:r>
              <a:rPr lang="nb-NO" sz="1400" dirty="0" err="1">
                <a:solidFill>
                  <a:srgbClr val="3D8282"/>
                </a:solidFill>
              </a:rPr>
              <a:t>noko</a:t>
            </a:r>
            <a:r>
              <a:rPr lang="nb-NO" sz="1400" dirty="0">
                <a:solidFill>
                  <a:srgbClr val="3D8282"/>
                </a:solidFill>
              </a:rPr>
              <a:t> </a:t>
            </a:r>
            <a:r>
              <a:rPr lang="nb-NO" sz="1400" dirty="0" err="1">
                <a:solidFill>
                  <a:srgbClr val="3D8282"/>
                </a:solidFill>
              </a:rPr>
              <a:t>vedunderleg</a:t>
            </a:r>
            <a:r>
              <a:rPr lang="nb-NO" sz="1400" dirty="0">
                <a:solidFill>
                  <a:srgbClr val="3D8282"/>
                </a:solidFill>
              </a:rPr>
              <a:t> skal skje, </a:t>
            </a:r>
          </a:p>
          <a:p>
            <a:pPr algn="ctr"/>
            <a:r>
              <a:rPr lang="nb-NO" sz="1400" dirty="0">
                <a:solidFill>
                  <a:srgbClr val="3D8282"/>
                </a:solidFill>
              </a:rPr>
              <a:t>at det må skje –</a:t>
            </a:r>
            <a:endParaRPr lang="nb-NO" sz="3600" dirty="0">
              <a:solidFill>
                <a:srgbClr val="3D8282"/>
              </a:solidFill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75A12448-2E1F-F140-A419-940CB5F8B7D8}"/>
              </a:ext>
            </a:extLst>
          </p:cNvPr>
          <p:cNvSpPr txBox="1"/>
          <p:nvPr/>
        </p:nvSpPr>
        <p:spPr>
          <a:xfrm>
            <a:off x="8536005" y="930500"/>
            <a:ext cx="106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3D8282"/>
                </a:solidFill>
              </a:rPr>
              <a:t>«</a:t>
            </a:r>
            <a:endParaRPr lang="nb-NO" sz="3600" dirty="0">
              <a:solidFill>
                <a:srgbClr val="3D8282"/>
              </a:solidFill>
              <a:latin typeface="Karmilla" pitchFamily="2" charset="0"/>
              <a:ea typeface="Karmilla" pitchFamily="2" charset="0"/>
            </a:endParaRPr>
          </a:p>
          <a:p>
            <a:endParaRPr lang="nb-NO" sz="3600" dirty="0">
              <a:solidFill>
                <a:srgbClr val="3D8282"/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45CAF49A-1443-3041-A947-AA2057354AB4}"/>
              </a:ext>
            </a:extLst>
          </p:cNvPr>
          <p:cNvSpPr txBox="1"/>
          <p:nvPr/>
        </p:nvSpPr>
        <p:spPr>
          <a:xfrm>
            <a:off x="10808501" y="930501"/>
            <a:ext cx="106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600" dirty="0">
                <a:solidFill>
                  <a:srgbClr val="3D8282"/>
                </a:solidFill>
              </a:rPr>
              <a:t>»</a:t>
            </a:r>
            <a:endParaRPr lang="nb-NO" sz="3600" dirty="0">
              <a:solidFill>
                <a:srgbClr val="3D8282"/>
              </a:solidFill>
              <a:latin typeface="Karmilla" pitchFamily="2" charset="0"/>
              <a:ea typeface="Karmilla" pitchFamily="2" charset="0"/>
            </a:endParaRPr>
          </a:p>
          <a:p>
            <a:pPr algn="r"/>
            <a:endParaRPr lang="nb-NO" sz="3600" dirty="0">
              <a:solidFill>
                <a:srgbClr val="3D8282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4A67C715-78F3-9A87-F902-E62D62B73229}"/>
              </a:ext>
            </a:extLst>
          </p:cNvPr>
          <p:cNvSpPr txBox="1">
            <a:spLocks/>
          </p:cNvSpPr>
          <p:nvPr/>
        </p:nvSpPr>
        <p:spPr>
          <a:xfrm>
            <a:off x="3009901" y="3641705"/>
            <a:ext cx="8763000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600" b="1" i="0" u="none" strike="noStrike" kern="0" cap="none" spc="-3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Rettleiar</a:t>
            </a:r>
            <a:r>
              <a:rPr kumimoji="0" lang="nn-NO" sz="4600" b="1" i="0" u="none" strike="noStrike" kern="0" cap="none" spc="-5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nn-NO" sz="4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for</a:t>
            </a:r>
            <a:r>
              <a:rPr kumimoji="0" lang="nn-NO" sz="46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nn-NO" sz="4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gode</a:t>
            </a:r>
            <a:r>
              <a:rPr kumimoji="0" lang="nn-NO" sz="4600" b="1" i="0" u="none" strike="noStrike" kern="0" cap="none" spc="-2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nn-NO" sz="4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politiske</a:t>
            </a:r>
            <a:r>
              <a:rPr kumimoji="0" lang="nn-NO" sz="4600" b="1" i="0" u="none" strike="noStrike" kern="0" cap="none" spc="-5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nn-NO" sz="4600" b="1" i="0" u="none" strike="noStrike" kern="0" cap="none" spc="-1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saker</a:t>
            </a:r>
          </a:p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Korleis skrive eit godt saksframlegg?</a:t>
            </a:r>
          </a:p>
        </p:txBody>
      </p:sp>
    </p:spTree>
    <p:extLst>
      <p:ext uri="{BB962C8B-B14F-4D97-AF65-F5344CB8AC3E}">
        <p14:creationId xmlns:p14="http://schemas.microsoft.com/office/powerpoint/2010/main" val="404347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1344706" y="1876291"/>
            <a:ext cx="9574305" cy="37471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Sakshandsamar sender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saka</a:t>
            </a:r>
            <a:r>
              <a:rPr lang="nn-NO" sz="2000" spc="-2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til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slutt på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godkjenningsrunde</a:t>
            </a:r>
            <a:r>
              <a:rPr lang="nn-NO" sz="2000" spc="5" dirty="0">
                <a:latin typeface="Verdana"/>
                <a:cs typeface="Verdana"/>
              </a:rPr>
              <a:t> </a:t>
            </a:r>
            <a:r>
              <a:rPr lang="nn-NO" sz="2000" spc="-25" dirty="0">
                <a:latin typeface="Verdana"/>
                <a:cs typeface="Verdana"/>
              </a:rPr>
              <a:t>til </a:t>
            </a:r>
            <a:r>
              <a:rPr lang="nn-NO" sz="2000" dirty="0">
                <a:latin typeface="Verdana"/>
                <a:cs typeface="Verdana"/>
              </a:rPr>
              <a:t>leiar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og</a:t>
            </a:r>
            <a:r>
              <a:rPr lang="nn-NO" sz="2000" spc="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til</a:t>
            </a:r>
            <a:r>
              <a:rPr lang="nn-NO" sz="2000" spc="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slutt </a:t>
            </a:r>
            <a:r>
              <a:rPr lang="nn-NO" sz="2000" spc="-10" dirty="0">
                <a:latin typeface="Verdana"/>
                <a:cs typeface="Verdana"/>
              </a:rPr>
              <a:t>kommunedirektør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8509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Einingsleiar</a:t>
            </a:r>
            <a:r>
              <a:rPr lang="nn-NO" sz="2000" spc="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kan</a:t>
            </a:r>
            <a:r>
              <a:rPr lang="nn-NO" sz="2000" spc="-2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sende</a:t>
            </a:r>
            <a:r>
              <a:rPr lang="nn-NO" sz="2000" spc="5" dirty="0">
                <a:latin typeface="Verdana"/>
                <a:cs typeface="Verdana"/>
              </a:rPr>
              <a:t> saka</a:t>
            </a:r>
            <a:r>
              <a:rPr lang="nn-NO" sz="2000" spc="-5" dirty="0">
                <a:latin typeface="Verdana"/>
                <a:cs typeface="Verdana"/>
              </a:rPr>
              <a:t> til </a:t>
            </a:r>
            <a:r>
              <a:rPr lang="nn-NO" sz="2000" dirty="0">
                <a:latin typeface="Verdana"/>
                <a:cs typeface="Verdana"/>
              </a:rPr>
              <a:t>direkte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godkjenning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spc="-25" dirty="0">
                <a:latin typeface="Verdana"/>
                <a:cs typeface="Verdana"/>
              </a:rPr>
              <a:t>hjå </a:t>
            </a:r>
            <a:r>
              <a:rPr lang="nn-NO" sz="2000" spc="-10" dirty="0">
                <a:latin typeface="Verdana"/>
                <a:cs typeface="Verdana"/>
              </a:rPr>
              <a:t>kommunedirektøren</a:t>
            </a:r>
          </a:p>
          <a:p>
            <a:pPr marL="355600" marR="8509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111125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Einingsleiar og</a:t>
            </a:r>
            <a:r>
              <a:rPr lang="nn-NO" sz="2000" spc="-2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utvalssekretæren</a:t>
            </a:r>
            <a:r>
              <a:rPr lang="nn-NO" sz="2000" spc="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kan</a:t>
            </a:r>
            <a:r>
              <a:rPr lang="nn-NO" sz="2000" spc="-3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nyttast for</a:t>
            </a:r>
            <a:r>
              <a:rPr lang="nn-NO" sz="2000" spc="-2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å</a:t>
            </a:r>
            <a:r>
              <a:rPr lang="nn-NO" sz="2000" spc="-2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få</a:t>
            </a:r>
            <a:r>
              <a:rPr lang="nn-NO" sz="2000" spc="-15" dirty="0">
                <a:latin typeface="Verdana"/>
                <a:cs typeface="Verdana"/>
              </a:rPr>
              <a:t> </a:t>
            </a:r>
            <a:r>
              <a:rPr lang="nn-NO" sz="2000" spc="-25" dirty="0">
                <a:latin typeface="Verdana"/>
                <a:cs typeface="Verdana"/>
              </a:rPr>
              <a:t>råd </a:t>
            </a:r>
            <a:r>
              <a:rPr lang="nn-NO" sz="2000" dirty="0">
                <a:latin typeface="Verdana"/>
                <a:cs typeface="Verdana"/>
              </a:rPr>
              <a:t>og</a:t>
            </a:r>
            <a:r>
              <a:rPr lang="nn-NO" sz="2000" spc="-20" dirty="0">
                <a:latin typeface="Verdana"/>
                <a:cs typeface="Verdana"/>
              </a:rPr>
              <a:t> rettle</a:t>
            </a:r>
            <a:r>
              <a:rPr lang="nn-NO" sz="2000" dirty="0">
                <a:latin typeface="Verdana"/>
                <a:cs typeface="Verdana"/>
              </a:rPr>
              <a:t>iing om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rett</a:t>
            </a:r>
            <a:r>
              <a:rPr lang="nn-NO" sz="2000" spc="-2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bruk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av</a:t>
            </a:r>
            <a:r>
              <a:rPr lang="nn-NO" sz="2000" spc="-15" dirty="0">
                <a:latin typeface="Verdana"/>
                <a:cs typeface="Verdana"/>
              </a:rPr>
              <a:t> Websak </a:t>
            </a:r>
            <a:r>
              <a:rPr lang="nn-NO" sz="2000" dirty="0">
                <a:latin typeface="Verdana"/>
                <a:cs typeface="Verdana"/>
              </a:rPr>
              <a:t>når</a:t>
            </a:r>
            <a:r>
              <a:rPr lang="nn-NO" sz="2000" spc="-1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ein</a:t>
            </a:r>
            <a:r>
              <a:rPr lang="nn-NO" sz="2000" spc="15" dirty="0">
                <a:latin typeface="Verdana"/>
                <a:cs typeface="Verdana"/>
              </a:rPr>
              <a:t> </a:t>
            </a:r>
            <a:r>
              <a:rPr lang="nn-NO" sz="2000" spc="-10" dirty="0">
                <a:latin typeface="Verdana"/>
                <a:cs typeface="Verdana"/>
              </a:rPr>
              <a:t>skriv saksframlegg</a:t>
            </a:r>
          </a:p>
          <a:p>
            <a:pPr marL="355600" marR="111125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Hugs</a:t>
            </a:r>
            <a:r>
              <a:rPr lang="nn-NO" sz="2000" spc="-1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at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saka</a:t>
            </a:r>
            <a:r>
              <a:rPr lang="nn-NO" sz="2000" spc="-2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ikkje</a:t>
            </a:r>
            <a:r>
              <a:rPr lang="nn-NO" sz="2000" spc="-2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er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avslutta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før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melding</a:t>
            </a:r>
            <a:r>
              <a:rPr lang="nn-NO" sz="2000" spc="-5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om</a:t>
            </a:r>
            <a:r>
              <a:rPr lang="nn-NO" sz="2000" spc="-20" dirty="0">
                <a:latin typeface="Verdana"/>
                <a:cs typeface="Verdana"/>
              </a:rPr>
              <a:t> </a:t>
            </a:r>
            <a:r>
              <a:rPr lang="nn-NO" sz="2000" dirty="0">
                <a:latin typeface="Verdana"/>
                <a:cs typeface="Verdana"/>
              </a:rPr>
              <a:t>vedtak</a:t>
            </a:r>
            <a:r>
              <a:rPr lang="nn-NO" sz="2000" spc="-10" dirty="0">
                <a:latin typeface="Verdana"/>
                <a:cs typeface="Verdana"/>
              </a:rPr>
              <a:t> </a:t>
            </a:r>
            <a:r>
              <a:rPr lang="nn-NO" sz="2000" spc="-25" dirty="0">
                <a:latin typeface="Verdana"/>
                <a:cs typeface="Verdana"/>
              </a:rPr>
              <a:t>er</a:t>
            </a:r>
            <a:endParaRPr lang="nn-NO" sz="2000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lang="nn-NO" sz="2000" spc="-10" dirty="0">
                <a:latin typeface="Verdana"/>
                <a:cs typeface="Verdana"/>
              </a:rPr>
              <a:t>sendt/ekspedert</a:t>
            </a:r>
            <a:endParaRPr lang="nn-NO" sz="2000" dirty="0">
              <a:latin typeface="Verdana"/>
              <a:cs typeface="Verdana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344706" y="967633"/>
            <a:ext cx="1061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Saksframlegget</a:t>
            </a:r>
          </a:p>
        </p:txBody>
      </p:sp>
    </p:spTree>
    <p:extLst>
      <p:ext uri="{BB962C8B-B14F-4D97-AF65-F5344CB8AC3E}">
        <p14:creationId xmlns:p14="http://schemas.microsoft.com/office/powerpoint/2010/main" val="1104230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1344706" y="1876291"/>
            <a:ext cx="9574305" cy="325986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Ei typisk meldingssak, som det er ynskjeleg vert meldt opp til politiske møte er t.d.;</a:t>
            </a: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 err="1">
                <a:latin typeface="Verdana"/>
                <a:cs typeface="Verdana"/>
              </a:rPr>
              <a:t>Tilsagn</a:t>
            </a:r>
            <a:r>
              <a:rPr lang="nn-NO" sz="2000" dirty="0">
                <a:latin typeface="Verdana"/>
                <a:cs typeface="Verdana"/>
              </a:rPr>
              <a:t> om tilskot (gjerne søknaden og, i større prosjekt)</a:t>
            </a: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Rapportar frå interkommunale selskap eller samarbeid</a:t>
            </a: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Interne rapportar, prosjekt, «skuleavis», </a:t>
            </a:r>
            <a:r>
              <a:rPr lang="nn-NO" sz="2000" dirty="0" err="1">
                <a:latin typeface="Verdana"/>
                <a:cs typeface="Verdana"/>
              </a:rPr>
              <a:t>etc</a:t>
            </a:r>
            <a:endParaRPr lang="nn-NO" sz="2000" dirty="0">
              <a:latin typeface="Verdana"/>
              <a:cs typeface="Verdana"/>
            </a:endParaRP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Referat frå selskap me er medlem av, t.d.  Hardangerrådet og </a:t>
            </a:r>
            <a:r>
              <a:rPr lang="nn-NO" sz="2000" dirty="0" err="1">
                <a:latin typeface="Verdana"/>
                <a:cs typeface="Verdana"/>
              </a:rPr>
              <a:t>Hardangerviddatunnelane</a:t>
            </a:r>
            <a:endParaRPr lang="nn-NO" sz="2000" dirty="0">
              <a:latin typeface="Verdana"/>
              <a:cs typeface="Verdana"/>
            </a:endParaRP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Tilsynsrapportar, </a:t>
            </a:r>
            <a:r>
              <a:rPr lang="nn-NO" sz="2000" dirty="0" err="1">
                <a:latin typeface="Verdana"/>
                <a:cs typeface="Verdana"/>
              </a:rPr>
              <a:t>evt</a:t>
            </a:r>
            <a:r>
              <a:rPr lang="nn-NO" sz="2000" dirty="0">
                <a:latin typeface="Verdana"/>
                <a:cs typeface="Verdana"/>
              </a:rPr>
              <a:t> lukking av avvik etter tilsyn</a:t>
            </a: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Opne søknader om kommunal stønad</a:t>
            </a:r>
          </a:p>
          <a:p>
            <a:pPr marL="812800" marR="5080" lvl="1" indent="-343535"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Sektorvise planar og retningsliner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344706" y="967633"/>
            <a:ext cx="1061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Meldingssaker</a:t>
            </a:r>
          </a:p>
        </p:txBody>
      </p:sp>
    </p:spTree>
    <p:extLst>
      <p:ext uri="{BB962C8B-B14F-4D97-AF65-F5344CB8AC3E}">
        <p14:creationId xmlns:p14="http://schemas.microsoft.com/office/powerpoint/2010/main" val="273406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1344706" y="1876291"/>
            <a:ext cx="9574305" cy="452944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Hugs alltid «sjekk inn og avslutt»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Skriv inni boksen, IKKJE slett boksen! Ikkje endre skrifttype/-format!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Legg ved vedlegg med god tittel og i PDF format (Excel og JPG kan ligge i tillegg til PDF)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Bruk «lim inn utan formatering» når du klippe inn frå andre dokument (skrift Times New Roman, </a:t>
            </a:r>
            <a:r>
              <a:rPr lang="nn-NO" sz="2000" dirty="0" err="1">
                <a:latin typeface="Verdana"/>
                <a:cs typeface="Verdana"/>
              </a:rPr>
              <a:t>str</a:t>
            </a:r>
            <a:r>
              <a:rPr lang="nn-NO" sz="2000" dirty="0">
                <a:latin typeface="Verdana"/>
                <a:cs typeface="Verdana"/>
              </a:rPr>
              <a:t>. 11)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Ikkje bruk tabulator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20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2000" dirty="0">
                <a:latin typeface="Verdana"/>
                <a:cs typeface="Verdana"/>
              </a:rPr>
              <a:t>Bruk standard </a:t>
            </a:r>
            <a:r>
              <a:rPr lang="nn-NO" sz="2000" dirty="0" err="1">
                <a:latin typeface="Verdana"/>
                <a:cs typeface="Verdana"/>
              </a:rPr>
              <a:t>punktliste</a:t>
            </a:r>
            <a:r>
              <a:rPr lang="nn-NO" sz="2000" dirty="0">
                <a:latin typeface="Verdana"/>
                <a:cs typeface="Verdana"/>
              </a:rPr>
              <a:t>, </a:t>
            </a:r>
            <a:r>
              <a:rPr lang="nn-NO" sz="2000" dirty="0" err="1">
                <a:latin typeface="Verdana"/>
                <a:cs typeface="Verdana"/>
              </a:rPr>
              <a:t>dvs</a:t>
            </a:r>
            <a:r>
              <a:rPr lang="nn-NO" sz="2000">
                <a:latin typeface="Verdana"/>
                <a:cs typeface="Verdana"/>
              </a:rPr>
              <a:t> kulepunkt, 1,2,3</a:t>
            </a:r>
            <a:r>
              <a:rPr lang="nn-NO" sz="2000" dirty="0">
                <a:latin typeface="Verdana"/>
                <a:cs typeface="Verdana"/>
              </a:rPr>
              <a:t>… eller </a:t>
            </a:r>
            <a:r>
              <a:rPr lang="nn-NO" sz="2000" dirty="0" err="1">
                <a:latin typeface="Verdana"/>
                <a:cs typeface="Verdana"/>
              </a:rPr>
              <a:t>a,b,c</a:t>
            </a:r>
            <a:r>
              <a:rPr lang="nn-NO" sz="2000" dirty="0">
                <a:latin typeface="Verdana"/>
                <a:cs typeface="Verdana"/>
              </a:rPr>
              <a:t>…. ikkje meir avansert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344706" y="967633"/>
            <a:ext cx="10617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«</a:t>
            </a:r>
            <a:r>
              <a:rPr lang="nb-NO" sz="4400" b="1" dirty="0" err="1">
                <a:solidFill>
                  <a:srgbClr val="FF0000"/>
                </a:solidFill>
              </a:rPr>
              <a:t>Gjengangarar</a:t>
            </a:r>
            <a:r>
              <a:rPr lang="nb-NO" sz="4400" b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4485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1589314" y="1385974"/>
            <a:ext cx="9497786" cy="51219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800" dirty="0">
                <a:latin typeface="Verdana"/>
                <a:cs typeface="Verdana"/>
              </a:rPr>
              <a:t>Saker skal meldast opp til møte så snart ein er kjend med at sak skal leggast fram for politisk handsaming. </a:t>
            </a:r>
          </a:p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1800" dirty="0">
              <a:latin typeface="Verdana"/>
              <a:cs typeface="Verdana"/>
            </a:endParaRPr>
          </a:p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800" dirty="0">
                <a:latin typeface="Verdana"/>
                <a:cs typeface="Verdana"/>
              </a:rPr>
              <a:t>Saker</a:t>
            </a:r>
            <a:r>
              <a:rPr lang="nn-NO" sz="1800" spc="-4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skal</a:t>
            </a:r>
            <a:r>
              <a:rPr lang="nn-NO" sz="1800" spc="-2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vere</a:t>
            </a:r>
            <a:r>
              <a:rPr lang="nn-NO" sz="1800" spc="-1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hjå</a:t>
            </a:r>
            <a:r>
              <a:rPr lang="nn-NO" sz="1800" spc="-2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kommunedirektøren</a:t>
            </a:r>
            <a:r>
              <a:rPr lang="nn-NO" sz="1800" spc="-2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seinast</a:t>
            </a:r>
            <a:r>
              <a:rPr lang="nn-NO" sz="1800" spc="-5" dirty="0">
                <a:latin typeface="Verdana"/>
                <a:cs typeface="Verdana"/>
              </a:rPr>
              <a:t> 14</a:t>
            </a:r>
            <a:r>
              <a:rPr lang="nn-NO" sz="1800" dirty="0">
                <a:latin typeface="Verdana"/>
                <a:cs typeface="Verdana"/>
              </a:rPr>
              <a:t> dagar</a:t>
            </a:r>
            <a:r>
              <a:rPr lang="nn-NO" sz="1800" spc="-5" dirty="0">
                <a:latin typeface="Verdana"/>
                <a:cs typeface="Verdana"/>
              </a:rPr>
              <a:t> </a:t>
            </a:r>
            <a:r>
              <a:rPr lang="nn-NO" sz="1800" spc="-25" dirty="0">
                <a:latin typeface="Verdana"/>
                <a:cs typeface="Verdana"/>
              </a:rPr>
              <a:t>før </a:t>
            </a:r>
            <a:r>
              <a:rPr lang="nn-NO" sz="1800" spc="-10" dirty="0">
                <a:latin typeface="Verdana"/>
                <a:cs typeface="Verdana"/>
              </a:rPr>
              <a:t>møtedato.</a:t>
            </a:r>
          </a:p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1800" spc="-10" dirty="0">
              <a:latin typeface="Verdana"/>
              <a:cs typeface="Verdana"/>
            </a:endParaRPr>
          </a:p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pc="-10" dirty="0">
                <a:latin typeface="Verdana"/>
                <a:cs typeface="Verdana"/>
              </a:rPr>
              <a:t>Saker med økonomiske konsekvensar skal vere hjå økonomisjef seinast 15 dagar før møtedato.</a:t>
            </a:r>
          </a:p>
          <a:p>
            <a:pPr marL="355600" marR="3422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n-NO" sz="18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800" dirty="0">
                <a:latin typeface="Verdana"/>
                <a:cs typeface="Verdana"/>
              </a:rPr>
              <a:t>Saker skal</a:t>
            </a:r>
            <a:r>
              <a:rPr lang="nn-NO" sz="1800" spc="-1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vere</a:t>
            </a:r>
            <a:r>
              <a:rPr lang="nn-NO" sz="1800" spc="-1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hjå</a:t>
            </a:r>
            <a:r>
              <a:rPr lang="nn-NO" sz="1800" spc="-10" dirty="0">
                <a:latin typeface="Verdana"/>
                <a:cs typeface="Verdana"/>
              </a:rPr>
              <a:t> einings</a:t>
            </a:r>
            <a:r>
              <a:rPr lang="nn-NO" sz="1800" dirty="0">
                <a:latin typeface="Verdana"/>
                <a:cs typeface="Verdana"/>
              </a:rPr>
              <a:t>leiar</a:t>
            </a:r>
            <a:r>
              <a:rPr lang="nn-NO" sz="1800" spc="-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seinast</a:t>
            </a:r>
            <a:r>
              <a:rPr lang="nn-NO" sz="1800" spc="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16</a:t>
            </a:r>
            <a:r>
              <a:rPr lang="nn-NO" sz="1800" spc="-1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dagar</a:t>
            </a:r>
            <a:r>
              <a:rPr lang="nn-NO" sz="1800" spc="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før</a:t>
            </a:r>
            <a:r>
              <a:rPr lang="nn-NO" sz="1800" spc="-20" dirty="0">
                <a:latin typeface="Verdana"/>
                <a:cs typeface="Verdana"/>
              </a:rPr>
              <a:t> m</a:t>
            </a:r>
            <a:r>
              <a:rPr lang="nn-NO" sz="1800" dirty="0">
                <a:latin typeface="Verdana"/>
                <a:cs typeface="Verdana"/>
              </a:rPr>
              <a:t>øtedato </a:t>
            </a:r>
            <a:r>
              <a:rPr lang="nn-NO" sz="1800" spc="-10" dirty="0">
                <a:latin typeface="Verdana"/>
                <a:cs typeface="Verdana"/>
              </a:rPr>
              <a:t>eller </a:t>
            </a:r>
            <a:r>
              <a:rPr lang="nn-NO" sz="1800" dirty="0">
                <a:latin typeface="Verdana"/>
                <a:cs typeface="Verdana"/>
              </a:rPr>
              <a:t>etter</a:t>
            </a:r>
            <a:r>
              <a:rPr lang="nn-NO" sz="1800" spc="5" dirty="0">
                <a:latin typeface="Verdana"/>
                <a:cs typeface="Verdana"/>
              </a:rPr>
              <a:t> </a:t>
            </a:r>
            <a:r>
              <a:rPr lang="nn-NO" sz="1800" spc="-10" dirty="0">
                <a:latin typeface="Verdana"/>
                <a:cs typeface="Verdana"/>
              </a:rPr>
              <a:t>avtale.</a:t>
            </a: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lang="nn-NO" sz="1800" dirty="0">
              <a:latin typeface="Verdana"/>
              <a:cs typeface="Verdana"/>
            </a:endParaRPr>
          </a:p>
          <a:p>
            <a:pPr marL="355600" marR="939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800" dirty="0">
                <a:latin typeface="Verdana"/>
                <a:cs typeface="Verdana"/>
              </a:rPr>
              <a:t>Planlegg</a:t>
            </a:r>
            <a:r>
              <a:rPr lang="nn-NO" sz="1800" spc="1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for</a:t>
            </a:r>
            <a:r>
              <a:rPr lang="nn-NO" sz="1800" spc="-2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dialog,</a:t>
            </a:r>
            <a:r>
              <a:rPr lang="nn-NO" sz="1800" spc="-1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avklaringar</a:t>
            </a:r>
            <a:r>
              <a:rPr lang="nn-NO" sz="1800" spc="-3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og</a:t>
            </a:r>
            <a:r>
              <a:rPr lang="nn-NO" sz="1800" spc="-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evt.</a:t>
            </a:r>
            <a:r>
              <a:rPr lang="nn-NO" sz="1800" spc="-2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tilleggsvurderingar</a:t>
            </a:r>
            <a:r>
              <a:rPr lang="nn-NO" sz="1800" spc="20" dirty="0">
                <a:latin typeface="Verdana"/>
                <a:cs typeface="Verdana"/>
              </a:rPr>
              <a:t> </a:t>
            </a:r>
            <a:r>
              <a:rPr lang="nn-NO" sz="1800" spc="-50" dirty="0">
                <a:latin typeface="Verdana"/>
                <a:cs typeface="Verdana"/>
              </a:rPr>
              <a:t>i </a:t>
            </a:r>
            <a:r>
              <a:rPr lang="nn-NO" sz="1800" dirty="0">
                <a:latin typeface="Verdana"/>
                <a:cs typeface="Verdana"/>
              </a:rPr>
              <a:t>saka</a:t>
            </a:r>
            <a:r>
              <a:rPr lang="nn-NO" sz="1800" spc="-3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i god tid før frist</a:t>
            </a:r>
            <a:r>
              <a:rPr lang="nn-NO" sz="1800" spc="-5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for</a:t>
            </a:r>
            <a:r>
              <a:rPr lang="nn-NO" sz="1800" spc="-1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ferdigstilling</a:t>
            </a:r>
            <a:r>
              <a:rPr lang="nn-NO" sz="1800" spc="10" dirty="0">
                <a:latin typeface="Verdana"/>
                <a:cs typeface="Verdana"/>
              </a:rPr>
              <a:t> </a:t>
            </a:r>
            <a:r>
              <a:rPr lang="nn-NO" sz="1800" dirty="0">
                <a:latin typeface="Verdana"/>
                <a:cs typeface="Verdana"/>
              </a:rPr>
              <a:t>til</a:t>
            </a:r>
            <a:r>
              <a:rPr lang="nn-NO" sz="1800" spc="5" dirty="0">
                <a:latin typeface="Verdana"/>
                <a:cs typeface="Verdana"/>
              </a:rPr>
              <a:t> </a:t>
            </a:r>
            <a:r>
              <a:rPr lang="nn-NO" sz="1800" spc="-10" dirty="0">
                <a:latin typeface="Verdana"/>
                <a:cs typeface="Verdana"/>
              </a:rPr>
              <a:t>kommunedirektør.</a:t>
            </a:r>
          </a:p>
          <a:p>
            <a:pPr marL="355600" marR="939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lang="nn-NO" sz="1800" spc="-10" dirty="0">
              <a:latin typeface="Verdana"/>
              <a:cs typeface="Verdana"/>
            </a:endParaRPr>
          </a:p>
          <a:p>
            <a:pPr marL="355600" marR="939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pc="-10" dirty="0">
                <a:latin typeface="Verdana"/>
                <a:cs typeface="Verdana"/>
              </a:rPr>
              <a:t>Saker ein ser at ein ikkje er klare med innan frist skal ein planlegge med vert lagt til etterfylgjande møte, med mindre fristen er absolutt. Då må einings-leiar be om utvida frist. </a:t>
            </a:r>
            <a:endParaRPr lang="nn-NO" sz="1800" dirty="0">
              <a:latin typeface="Verdana"/>
              <a:cs typeface="Verdana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589314" y="350111"/>
            <a:ext cx="994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 err="1">
                <a:solidFill>
                  <a:srgbClr val="FF0000"/>
                </a:solidFill>
              </a:rPr>
              <a:t>Fristar</a:t>
            </a:r>
            <a:r>
              <a:rPr lang="nb-NO" sz="4400" b="1" dirty="0">
                <a:solidFill>
                  <a:srgbClr val="FF0000"/>
                </a:solidFill>
              </a:rPr>
              <a:t> for saker til politisk handsaming</a:t>
            </a:r>
          </a:p>
        </p:txBody>
      </p:sp>
    </p:spTree>
    <p:extLst>
      <p:ext uri="{BB962C8B-B14F-4D97-AF65-F5344CB8AC3E}">
        <p14:creationId xmlns:p14="http://schemas.microsoft.com/office/powerpoint/2010/main" val="4235807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589314" y="710625"/>
            <a:ext cx="994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Spørsmål og </a:t>
            </a:r>
            <a:r>
              <a:rPr lang="nb-NO" sz="4400" b="1" dirty="0" err="1">
                <a:solidFill>
                  <a:srgbClr val="FF0000"/>
                </a:solidFill>
              </a:rPr>
              <a:t>interpellasjonar</a:t>
            </a:r>
            <a:r>
              <a:rPr lang="nb-NO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C3A50C9-D8A0-83A3-EB74-6467EF12D1E7}"/>
              </a:ext>
            </a:extLst>
          </p:cNvPr>
          <p:cNvSpPr txBox="1">
            <a:spLocks/>
          </p:cNvSpPr>
          <p:nvPr/>
        </p:nvSpPr>
        <p:spPr>
          <a:xfrm>
            <a:off x="1589314" y="1716151"/>
            <a:ext cx="10702519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213995" indent="-342900" algn="l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dirty="0"/>
              <a:t>Svar</a:t>
            </a:r>
            <a:r>
              <a:rPr lang="nn-NO" spc="-50" dirty="0"/>
              <a:t> </a:t>
            </a:r>
            <a:r>
              <a:rPr lang="nn-NO" dirty="0"/>
              <a:t>lagast</a:t>
            </a:r>
            <a:r>
              <a:rPr lang="nn-NO" spc="-15" dirty="0"/>
              <a:t> </a:t>
            </a:r>
            <a:r>
              <a:rPr lang="nn-NO" dirty="0"/>
              <a:t>i</a:t>
            </a:r>
            <a:r>
              <a:rPr lang="nn-NO" spc="-20" dirty="0"/>
              <a:t> </a:t>
            </a:r>
            <a:r>
              <a:rPr lang="nn-NO" dirty="0"/>
              <a:t>Word</a:t>
            </a:r>
            <a:r>
              <a:rPr lang="nn-NO" spc="-30" dirty="0"/>
              <a:t> </a:t>
            </a:r>
            <a:r>
              <a:rPr lang="nn-NO" dirty="0"/>
              <a:t>og</a:t>
            </a:r>
            <a:r>
              <a:rPr lang="nn-NO" spc="-15" dirty="0"/>
              <a:t> </a:t>
            </a:r>
            <a:r>
              <a:rPr lang="nn-NO" dirty="0"/>
              <a:t>sendast frå einingsleiar til</a:t>
            </a:r>
            <a:r>
              <a:rPr lang="nn-NO" spc="-20" dirty="0"/>
              <a:t> </a:t>
            </a:r>
            <a:r>
              <a:rPr lang="nn-NO" dirty="0"/>
              <a:t>kommunedirektør</a:t>
            </a:r>
            <a:endParaRPr lang="nn-NO" spc="-10" dirty="0"/>
          </a:p>
          <a:p>
            <a:pPr marL="355600" indent="-342900" algn="l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spc="-10" dirty="0"/>
              <a:t>Overskrift</a:t>
            </a:r>
          </a:p>
          <a:p>
            <a:pPr marL="756285" marR="5080" lvl="1" indent="-287020" algn="l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–"/>
              <a:tabLst>
                <a:tab pos="756285" algn="l"/>
                <a:tab pos="756920" algn="l"/>
              </a:tabLst>
            </a:pPr>
            <a:r>
              <a:rPr lang="nn-NO" sz="1600" dirty="0">
                <a:latin typeface="Verdana"/>
                <a:cs typeface="Verdana"/>
              </a:rPr>
              <a:t>Svar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på</a:t>
            </a:r>
            <a:r>
              <a:rPr lang="nn-NO" sz="1600" spc="-60" dirty="0">
                <a:latin typeface="Verdana"/>
                <a:cs typeface="Verdana"/>
              </a:rPr>
              <a:t> </a:t>
            </a:r>
            <a:r>
              <a:rPr lang="nn-NO" sz="1600" spc="-10" dirty="0">
                <a:latin typeface="Verdana"/>
                <a:cs typeface="Verdana"/>
              </a:rPr>
              <a:t>spørsmål/interpellasjon</a:t>
            </a:r>
            <a:r>
              <a:rPr lang="nn-NO" sz="1600" dirty="0">
                <a:latin typeface="Verdana"/>
                <a:cs typeface="Verdana"/>
              </a:rPr>
              <a:t> frå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 err="1">
                <a:latin typeface="Verdana"/>
                <a:cs typeface="Verdana"/>
              </a:rPr>
              <a:t>xxxxxx</a:t>
            </a:r>
            <a:r>
              <a:rPr lang="nn-NO" sz="1600" spc="-4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til</a:t>
            </a:r>
            <a:r>
              <a:rPr lang="nn-NO" sz="1600" spc="-55" dirty="0">
                <a:latin typeface="Verdana"/>
                <a:cs typeface="Verdana"/>
              </a:rPr>
              <a:t> herads</a:t>
            </a:r>
            <a:r>
              <a:rPr lang="nn-NO" sz="1600" dirty="0">
                <a:latin typeface="Verdana"/>
                <a:cs typeface="Verdana"/>
              </a:rPr>
              <a:t>styret</a:t>
            </a:r>
            <a:r>
              <a:rPr lang="nn-NO" sz="1600" spc="-10" dirty="0">
                <a:latin typeface="Verdana"/>
                <a:cs typeface="Verdana"/>
              </a:rPr>
              <a:t> </a:t>
            </a:r>
            <a:r>
              <a:rPr lang="nn-NO" sz="1600" spc="-25" dirty="0">
                <a:latin typeface="Verdana"/>
                <a:cs typeface="Verdana"/>
              </a:rPr>
              <a:t>den </a:t>
            </a:r>
            <a:r>
              <a:rPr lang="nn-NO" sz="1600" spc="-10" dirty="0" err="1">
                <a:latin typeface="Verdana"/>
                <a:cs typeface="Verdana"/>
              </a:rPr>
              <a:t>xx.xx.xxxx</a:t>
            </a:r>
            <a:endParaRPr lang="nn-NO" sz="1600" dirty="0">
              <a:latin typeface="Verdana"/>
              <a:cs typeface="Verdana"/>
            </a:endParaRPr>
          </a:p>
          <a:p>
            <a:pPr marL="355600" indent="-342900" algn="l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spc="-10" dirty="0"/>
              <a:t>Fristar</a:t>
            </a:r>
          </a:p>
          <a:p>
            <a:pPr marL="756285" lvl="1" indent="-287020" algn="l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–"/>
              <a:tabLst>
                <a:tab pos="756285" algn="l"/>
                <a:tab pos="756920" algn="l"/>
              </a:tabLst>
            </a:pPr>
            <a:r>
              <a:rPr lang="nn-NO" sz="1600" dirty="0">
                <a:latin typeface="Verdana"/>
                <a:cs typeface="Verdana"/>
              </a:rPr>
              <a:t>Snarast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mogeleg</a:t>
            </a:r>
            <a:r>
              <a:rPr lang="nn-NO" sz="1600" spc="-1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og</a:t>
            </a:r>
            <a:r>
              <a:rPr lang="nn-NO" sz="1600" spc="-3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seinast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3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dagar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før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spc="-10" dirty="0">
                <a:latin typeface="Verdana"/>
                <a:cs typeface="Verdana"/>
              </a:rPr>
              <a:t>møtet</a:t>
            </a:r>
            <a:endParaRPr lang="nn-NO" sz="1600" dirty="0">
              <a:latin typeface="Verdana"/>
              <a:cs typeface="Verdana"/>
            </a:endParaRPr>
          </a:p>
          <a:p>
            <a:pPr marL="355600" indent="-342900" algn="l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spc="-10" dirty="0"/>
              <a:t>Omfang</a:t>
            </a:r>
          </a:p>
          <a:p>
            <a:pPr marL="743585" marR="3888740" lvl="2" indent="-287020" algn="l">
              <a:lnSpc>
                <a:spcPct val="100000"/>
              </a:lnSpc>
              <a:spcBef>
                <a:spcPts val="380"/>
              </a:spcBef>
              <a:buFont typeface="Arial" panose="020B0604020202020204" pitchFamily="34" charset="0"/>
              <a:buChar char="–"/>
              <a:tabLst>
                <a:tab pos="286385" algn="l"/>
                <a:tab pos="287020" algn="l"/>
              </a:tabLst>
            </a:pPr>
            <a:r>
              <a:rPr lang="nn-NO" sz="1600" dirty="0">
                <a:latin typeface="Verdana"/>
                <a:cs typeface="Verdana"/>
              </a:rPr>
              <a:t>Ikkje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lenger</a:t>
            </a:r>
            <a:r>
              <a:rPr lang="nn-NO" sz="1600" spc="-2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enn</a:t>
            </a:r>
            <a:r>
              <a:rPr lang="nn-NO" sz="1600" spc="-3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ei</a:t>
            </a:r>
            <a:r>
              <a:rPr lang="nn-NO" sz="1600" spc="-4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halv</a:t>
            </a:r>
            <a:r>
              <a:rPr lang="nn-NO" sz="1600" spc="-25" dirty="0">
                <a:latin typeface="Verdana"/>
                <a:cs typeface="Verdana"/>
              </a:rPr>
              <a:t> </a:t>
            </a:r>
            <a:r>
              <a:rPr lang="nn-NO" sz="1600" spc="-20" dirty="0">
                <a:latin typeface="Verdana"/>
                <a:cs typeface="Verdana"/>
              </a:rPr>
              <a:t>side</a:t>
            </a:r>
            <a:endParaRPr lang="nn-NO" sz="1600" dirty="0">
              <a:latin typeface="Verdana"/>
              <a:cs typeface="Verdana"/>
            </a:endParaRPr>
          </a:p>
          <a:p>
            <a:pPr marL="342265" marR="3912870" indent="-342265" algn="l">
              <a:lnSpc>
                <a:spcPct val="100000"/>
              </a:lnSpc>
              <a:spcBef>
                <a:spcPts val="439"/>
              </a:spcBef>
              <a:buFont typeface="Arial" panose="020B0604020202020204" pitchFamily="34" charset="0"/>
              <a:buChar char="•"/>
              <a:tabLst>
                <a:tab pos="342265" algn="l"/>
                <a:tab pos="342900" algn="l"/>
              </a:tabLst>
            </a:pPr>
            <a:r>
              <a:rPr lang="nn-NO" dirty="0"/>
              <a:t>Skriv</a:t>
            </a:r>
            <a:r>
              <a:rPr lang="nn-NO" spc="-30" dirty="0"/>
              <a:t> </a:t>
            </a:r>
            <a:r>
              <a:rPr lang="nn-NO" dirty="0"/>
              <a:t>som om du er</a:t>
            </a:r>
            <a:r>
              <a:rPr lang="nn-NO" spc="10" dirty="0"/>
              <a:t> </a:t>
            </a:r>
            <a:r>
              <a:rPr lang="nn-NO" spc="-10" dirty="0"/>
              <a:t>ordførar</a:t>
            </a:r>
          </a:p>
          <a:p>
            <a:pPr marL="355600" indent="-342900" algn="l">
              <a:lnSpc>
                <a:spcPct val="100000"/>
              </a:lnSpc>
              <a:spcBef>
                <a:spcPts val="43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dirty="0"/>
              <a:t>Ikkje</a:t>
            </a:r>
            <a:r>
              <a:rPr lang="nn-NO" spc="-25" dirty="0"/>
              <a:t> </a:t>
            </a:r>
            <a:r>
              <a:rPr lang="nn-NO" dirty="0"/>
              <a:t>gjenta</a:t>
            </a:r>
            <a:r>
              <a:rPr lang="nn-NO" spc="-5" dirty="0"/>
              <a:t> </a:t>
            </a:r>
            <a:r>
              <a:rPr lang="nn-NO" dirty="0"/>
              <a:t>spørsmåla</a:t>
            </a:r>
            <a:r>
              <a:rPr lang="nn-NO" spc="-10" dirty="0"/>
              <a:t> </a:t>
            </a:r>
            <a:r>
              <a:rPr lang="nn-NO" dirty="0"/>
              <a:t>i</a:t>
            </a:r>
            <a:r>
              <a:rPr lang="nn-NO" spc="-10" dirty="0"/>
              <a:t> svaret</a:t>
            </a:r>
          </a:p>
          <a:p>
            <a:pPr marL="355600" indent="-342900" algn="l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nn-NO" dirty="0"/>
              <a:t>Avslutt</a:t>
            </a:r>
            <a:r>
              <a:rPr lang="nn-NO" spc="-30" dirty="0"/>
              <a:t> </a:t>
            </a:r>
            <a:r>
              <a:rPr lang="nn-NO" dirty="0"/>
              <a:t>nedst med</a:t>
            </a:r>
            <a:r>
              <a:rPr lang="nn-NO" spc="-5" dirty="0"/>
              <a:t> </a:t>
            </a:r>
            <a:r>
              <a:rPr lang="nn-NO" dirty="0"/>
              <a:t>teksten</a:t>
            </a:r>
            <a:r>
              <a:rPr lang="nn-NO" spc="-5" dirty="0"/>
              <a:t> </a:t>
            </a:r>
            <a:r>
              <a:rPr lang="nn-NO" spc="-10" dirty="0"/>
              <a:t>«Ordførar»</a:t>
            </a:r>
          </a:p>
        </p:txBody>
      </p:sp>
    </p:spTree>
    <p:extLst>
      <p:ext uri="{BB962C8B-B14F-4D97-AF65-F5344CB8AC3E}">
        <p14:creationId xmlns:p14="http://schemas.microsoft.com/office/powerpoint/2010/main" val="3055414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B148111-4518-0F4D-B5CE-EDE27997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AE2C383-D8E2-8B42-BFCE-E72547875808}"/>
              </a:ext>
            </a:extLst>
          </p:cNvPr>
          <p:cNvSpPr txBox="1"/>
          <p:nvPr/>
        </p:nvSpPr>
        <p:spPr>
          <a:xfrm>
            <a:off x="8313752" y="1019401"/>
            <a:ext cx="282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at </a:t>
            </a:r>
            <a:r>
              <a:rPr lang="nb-NO" sz="1400" dirty="0" err="1">
                <a:solidFill>
                  <a:schemeClr val="bg1"/>
                </a:solidFill>
              </a:rPr>
              <a:t>me</a:t>
            </a:r>
            <a:r>
              <a:rPr lang="nb-NO" sz="1400" dirty="0">
                <a:solidFill>
                  <a:schemeClr val="bg1"/>
                </a:solidFill>
              </a:rPr>
              <a:t> ei </a:t>
            </a:r>
            <a:r>
              <a:rPr lang="nb-NO" sz="1400" dirty="0" err="1">
                <a:solidFill>
                  <a:schemeClr val="bg1"/>
                </a:solidFill>
              </a:rPr>
              <a:t>morgonstund</a:t>
            </a:r>
            <a:r>
              <a:rPr lang="nb-NO" sz="1400" dirty="0">
                <a:solidFill>
                  <a:schemeClr val="bg1"/>
                </a:solidFill>
              </a:rPr>
              <a:t> skal glida inn</a:t>
            </a:r>
            <a:br>
              <a:rPr lang="nb-NO" sz="1400" dirty="0">
                <a:solidFill>
                  <a:schemeClr val="bg1"/>
                </a:solidFill>
              </a:rPr>
            </a:br>
            <a:r>
              <a:rPr lang="nb-NO" sz="1400" dirty="0">
                <a:solidFill>
                  <a:schemeClr val="bg1"/>
                </a:solidFill>
              </a:rPr>
              <a:t>på </a:t>
            </a:r>
            <a:r>
              <a:rPr lang="nb-NO" sz="1400" dirty="0" err="1">
                <a:solidFill>
                  <a:schemeClr val="bg1"/>
                </a:solidFill>
              </a:rPr>
              <a:t>ein</a:t>
            </a:r>
            <a:r>
              <a:rPr lang="nb-NO" sz="1400" dirty="0">
                <a:solidFill>
                  <a:schemeClr val="bg1"/>
                </a:solidFill>
              </a:rPr>
              <a:t> våg </a:t>
            </a:r>
            <a:r>
              <a:rPr lang="nb-NO" sz="1400" dirty="0" err="1">
                <a:solidFill>
                  <a:schemeClr val="bg1"/>
                </a:solidFill>
              </a:rPr>
              <a:t>me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  <a:r>
              <a:rPr lang="nb-NO" sz="1400" dirty="0" err="1">
                <a:solidFill>
                  <a:schemeClr val="bg1"/>
                </a:solidFill>
              </a:rPr>
              <a:t>ikkje</a:t>
            </a:r>
            <a:r>
              <a:rPr lang="nb-NO" sz="1400" dirty="0">
                <a:solidFill>
                  <a:schemeClr val="bg1"/>
                </a:solidFill>
              </a:rPr>
              <a:t> har visst </a:t>
            </a:r>
            <a:r>
              <a:rPr lang="nb-NO" sz="1400" dirty="0" err="1">
                <a:solidFill>
                  <a:schemeClr val="bg1"/>
                </a:solidFill>
              </a:rPr>
              <a:t>um</a:t>
            </a:r>
            <a:r>
              <a:rPr lang="nb-NO" sz="1400" dirty="0">
                <a:solidFill>
                  <a:schemeClr val="bg1"/>
                </a:solidFill>
              </a:rPr>
              <a:t>.</a:t>
            </a:r>
            <a:r>
              <a:rPr lang="nb-NO" sz="1400" dirty="0">
                <a:solidFill>
                  <a:schemeClr val="bg1"/>
                </a:solidFill>
                <a:effectLst/>
              </a:rPr>
              <a:t> </a:t>
            </a:r>
            <a:endParaRPr lang="nb-NO" sz="1400" dirty="0">
              <a:solidFill>
                <a:schemeClr val="bg1"/>
              </a:solidFill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3BF8126-7C8E-D142-A4B5-5562E0BEA026}"/>
              </a:ext>
            </a:extLst>
          </p:cNvPr>
          <p:cNvSpPr txBox="1"/>
          <p:nvPr/>
        </p:nvSpPr>
        <p:spPr>
          <a:xfrm>
            <a:off x="7780753" y="930500"/>
            <a:ext cx="106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bg1"/>
                </a:solidFill>
              </a:rPr>
              <a:t>«</a:t>
            </a:r>
            <a:endParaRPr lang="nb-NO" sz="3600" dirty="0">
              <a:solidFill>
                <a:schemeClr val="bg1"/>
              </a:solidFill>
              <a:latin typeface="Karmilla" pitchFamily="2" charset="0"/>
              <a:ea typeface="Karmilla" pitchFamily="2" charset="0"/>
            </a:endParaRPr>
          </a:p>
          <a:p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0EACCD8-CF88-6B45-A719-E0BD620CF32E}"/>
              </a:ext>
            </a:extLst>
          </p:cNvPr>
          <p:cNvSpPr txBox="1"/>
          <p:nvPr/>
        </p:nvSpPr>
        <p:spPr>
          <a:xfrm>
            <a:off x="10567201" y="930501"/>
            <a:ext cx="106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3600" dirty="0">
                <a:solidFill>
                  <a:schemeClr val="bg1"/>
                </a:solidFill>
              </a:rPr>
              <a:t>»</a:t>
            </a:r>
            <a:endParaRPr lang="nb-NO" sz="3600" dirty="0">
              <a:solidFill>
                <a:schemeClr val="bg1"/>
              </a:solidFill>
              <a:latin typeface="Karmilla" pitchFamily="2" charset="0"/>
              <a:ea typeface="Karmilla" pitchFamily="2" charset="0"/>
            </a:endParaRPr>
          </a:p>
          <a:p>
            <a:pPr algn="r"/>
            <a:endParaRPr lang="nb-NO" sz="3600" dirty="0">
              <a:solidFill>
                <a:schemeClr val="bg1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1B604CD-FAA7-4290-9EBD-22F68772CBA2}"/>
              </a:ext>
            </a:extLst>
          </p:cNvPr>
          <p:cNvSpPr txBox="1"/>
          <p:nvPr/>
        </p:nvSpPr>
        <p:spPr>
          <a:xfrm>
            <a:off x="3458062" y="2576584"/>
            <a:ext cx="6009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0" b="1" dirty="0">
                <a:solidFill>
                  <a:srgbClr val="FFC000"/>
                </a:solidFill>
              </a:rPr>
              <a:t>Spørsmål?</a:t>
            </a:r>
          </a:p>
        </p:txBody>
      </p:sp>
    </p:spTree>
    <p:extLst>
      <p:ext uri="{BB962C8B-B14F-4D97-AF65-F5344CB8AC3E}">
        <p14:creationId xmlns:p14="http://schemas.microsoft.com/office/powerpoint/2010/main" val="104882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BB6709FF-6FAE-5345-8BA5-52232B97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0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436575" y="1019954"/>
            <a:ext cx="824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rgbClr val="FF0000"/>
                </a:solidFill>
              </a:rPr>
              <a:t>Oppmelding i </a:t>
            </a:r>
            <a:r>
              <a:rPr lang="nb-NO" sz="4800" b="1" dirty="0" err="1">
                <a:solidFill>
                  <a:srgbClr val="FF0000"/>
                </a:solidFill>
              </a:rPr>
              <a:t>websak</a:t>
            </a:r>
            <a:endParaRPr lang="nb-NO" sz="4800" b="1" dirty="0">
              <a:solidFill>
                <a:srgbClr val="FF0000"/>
              </a:solidFill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DA213A2-6555-47A8-96DE-0A29E8F84F8D}"/>
              </a:ext>
            </a:extLst>
          </p:cNvPr>
          <p:cNvSpPr txBox="1"/>
          <p:nvPr/>
        </p:nvSpPr>
        <p:spPr>
          <a:xfrm>
            <a:off x="2436574" y="1666918"/>
            <a:ext cx="8432192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2500" b="1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100" dirty="0">
                <a:solidFill>
                  <a:schemeClr val="accent1"/>
                </a:solidFill>
              </a:rPr>
              <a:t>Straks ein er kjend med at ei sak skal leggast fram for politisk handsaming, skal saka opprettast og meldast opp i Websak.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1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100" dirty="0">
                <a:solidFill>
                  <a:schemeClr val="accent1"/>
                </a:solidFill>
              </a:rPr>
              <a:t>Sakshandsamar skal melde saka opp til alle utval som skal handsame saka. Bruk sakstype PS (politisk sak) for vanlege vedtakssaker, FO for meldingssaker.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1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100" dirty="0">
                <a:solidFill>
                  <a:schemeClr val="accent1"/>
                </a:solidFill>
              </a:rPr>
              <a:t>Saka må meldast opp i den rekkefølga sakene skal opp. Heradsstyret er alltid sist, når saka skal heilt 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sz="210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100" dirty="0">
                <a:solidFill>
                  <a:schemeClr val="accent1"/>
                </a:solidFill>
              </a:rPr>
              <a:t>Meldingssaker meldast opp til neste møte, anten formannskap eller heradsstyremøte. Særleg viktige saker skal alltid til heradsstyret. </a:t>
            </a:r>
          </a:p>
        </p:txBody>
      </p:sp>
    </p:spTree>
    <p:extLst>
      <p:ext uri="{BB962C8B-B14F-4D97-AF65-F5344CB8AC3E}">
        <p14:creationId xmlns:p14="http://schemas.microsoft.com/office/powerpoint/2010/main" val="88801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2013997" y="1280291"/>
            <a:ext cx="8234904" cy="51193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Tittel</a:t>
            </a: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Vel</a:t>
            </a:r>
            <a:r>
              <a:rPr lang="nn-NO"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ein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god</a:t>
            </a:r>
            <a:r>
              <a:rPr lang="nn-NO" sz="14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og</a:t>
            </a:r>
            <a:r>
              <a:rPr lang="nn-NO" sz="14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unik</a:t>
            </a:r>
            <a:r>
              <a:rPr lang="nn-NO"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tittel</a:t>
            </a:r>
            <a:r>
              <a:rPr lang="nn-NO"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for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saka,</a:t>
            </a:r>
            <a:r>
              <a:rPr lang="nn-NO" sz="14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helst</a:t>
            </a:r>
            <a:r>
              <a:rPr lang="nn-NO"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spc="-20" dirty="0">
                <a:solidFill>
                  <a:srgbClr val="006FC0"/>
                </a:solidFill>
                <a:latin typeface="Verdana"/>
                <a:cs typeface="Verdana"/>
              </a:rPr>
              <a:t>kort (eks. Ny heis)</a:t>
            </a:r>
            <a:endParaRPr lang="nn-NO" sz="1400" dirty="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340"/>
              </a:spcBef>
              <a:buChar char="–"/>
              <a:tabLst>
                <a:tab pos="1156335" algn="l"/>
              </a:tabLst>
            </a:pPr>
            <a:r>
              <a:rPr lang="nn-NO" sz="1400" dirty="0">
                <a:latin typeface="Verdana"/>
                <a:cs typeface="Verdana"/>
              </a:rPr>
              <a:t>ikkje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skriv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 err="1">
                <a:latin typeface="Verdana"/>
                <a:cs typeface="Verdana"/>
              </a:rPr>
              <a:t>personnavn</a:t>
            </a:r>
            <a:r>
              <a:rPr lang="nn-NO" sz="1400" dirty="0">
                <a:latin typeface="Verdana"/>
                <a:cs typeface="Verdana"/>
              </a:rPr>
              <a:t>/data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overskrift</a:t>
            </a:r>
            <a:endParaRPr lang="nn-NO" sz="1400" dirty="0">
              <a:latin typeface="Verdana"/>
              <a:cs typeface="Verdana"/>
            </a:endParaRPr>
          </a:p>
          <a:p>
            <a:pPr marL="1155700" lvl="2" indent="-229235">
              <a:lnSpc>
                <a:spcPct val="100000"/>
              </a:lnSpc>
              <a:spcBef>
                <a:spcPts val="335"/>
              </a:spcBef>
              <a:buChar char="–"/>
              <a:tabLst>
                <a:tab pos="1156335" algn="l"/>
              </a:tabLst>
            </a:pPr>
            <a:r>
              <a:rPr lang="nn-NO" sz="1400" dirty="0">
                <a:latin typeface="Verdana"/>
                <a:cs typeface="Verdana"/>
              </a:rPr>
              <a:t>ikkje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skriv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punktum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</a:t>
            </a:r>
            <a:r>
              <a:rPr lang="nn-NO" sz="1400" spc="-10" dirty="0">
                <a:latin typeface="Verdana"/>
                <a:cs typeface="Verdana"/>
              </a:rPr>
              <a:t> overskrifter</a:t>
            </a:r>
            <a:endParaRPr lang="nn-NO" sz="14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Saksgang: Kjem inn i dokumentet automatisk</a:t>
            </a: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Vedlegg: Alle relevante vedlegg skal fylgje saka og vil visast her</a:t>
            </a:r>
            <a:endParaRPr lang="nn-NO" sz="14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Bakgrunn/saksutgreiing</a:t>
            </a:r>
            <a:endParaRPr lang="nn-NO" sz="1400" dirty="0">
              <a:latin typeface="Verdana"/>
              <a:cs typeface="Verdana"/>
            </a:endParaRP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Nokre få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linjer</a:t>
            </a:r>
            <a:r>
              <a:rPr lang="nn-NO"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som</a:t>
            </a:r>
            <a:r>
              <a:rPr lang="nn-NO"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gir</a:t>
            </a:r>
            <a:r>
              <a:rPr lang="nn-NO"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informasjon</a:t>
            </a:r>
            <a:r>
              <a:rPr lang="nn-NO" sz="1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om</a:t>
            </a:r>
            <a:r>
              <a:rPr lang="nn-NO" sz="1400" spc="-20" dirty="0">
                <a:solidFill>
                  <a:srgbClr val="006FC0"/>
                </a:solidFill>
                <a:latin typeface="Verdana"/>
                <a:cs typeface="Verdana"/>
              </a:rPr>
              <a:t> k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va</a:t>
            </a:r>
            <a:r>
              <a:rPr lang="nn-NO"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saka</a:t>
            </a:r>
            <a:r>
              <a:rPr lang="nn-NO"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handlar</a:t>
            </a:r>
            <a:r>
              <a:rPr lang="nn-NO" sz="14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spc="-25" dirty="0">
                <a:solidFill>
                  <a:srgbClr val="006FC0"/>
                </a:solidFill>
                <a:latin typeface="Verdana"/>
                <a:cs typeface="Verdana"/>
              </a:rPr>
              <a:t>om</a:t>
            </a:r>
            <a:endParaRPr lang="nn-NO" sz="1400" spc="-25" dirty="0">
              <a:latin typeface="Verdana"/>
              <a:cs typeface="Verdana"/>
            </a:endParaRPr>
          </a:p>
          <a:p>
            <a:pPr marL="697865" lvl="2" indent="-229235"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Bakgrunn,</a:t>
            </a:r>
            <a:r>
              <a:rPr lang="nn-NO"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fakta</a:t>
            </a:r>
            <a:endParaRPr lang="nn-NO" sz="1400" dirty="0">
              <a:latin typeface="Verdana"/>
              <a:cs typeface="Verdana"/>
            </a:endParaRPr>
          </a:p>
          <a:p>
            <a:pPr marL="697865" lvl="1" indent="-229235">
              <a:lnSpc>
                <a:spcPct val="100000"/>
              </a:lnSpc>
              <a:spcBef>
                <a:spcPts val="340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Viktige</a:t>
            </a:r>
            <a:r>
              <a:rPr lang="nn-NO" sz="14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krav/omsyn</a:t>
            </a:r>
            <a:r>
              <a:rPr lang="nn-NO" sz="14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som</a:t>
            </a:r>
            <a:r>
              <a:rPr lang="nn-NO"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må</a:t>
            </a:r>
            <a:r>
              <a:rPr lang="nn-NO"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tilfredsstillast</a:t>
            </a:r>
            <a:r>
              <a:rPr lang="nn-NO" sz="14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ved</a:t>
            </a:r>
            <a:r>
              <a:rPr lang="nn-NO" sz="1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val</a:t>
            </a:r>
            <a:r>
              <a:rPr lang="nn-NO" sz="14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av</a:t>
            </a:r>
            <a:r>
              <a:rPr lang="nn-NO" sz="14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løysing</a:t>
            </a:r>
            <a:endParaRPr lang="nn-NO" sz="1400" dirty="0">
              <a:latin typeface="Verdana"/>
              <a:cs typeface="Verdana"/>
            </a:endParaRP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Alternative</a:t>
            </a:r>
            <a:r>
              <a:rPr lang="nn-NO" sz="1400" spc="-9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løysingar</a:t>
            </a:r>
            <a:endParaRPr lang="nn-NO" sz="1400" dirty="0">
              <a:latin typeface="Verdana"/>
              <a:cs typeface="Verdana"/>
            </a:endParaRP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Vurdering</a:t>
            </a: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Vurdering</a:t>
            </a:r>
            <a:r>
              <a:rPr lang="nn-NO" sz="14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av</a:t>
            </a:r>
            <a:r>
              <a:rPr lang="nn-NO" sz="14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løysingsalternativa</a:t>
            </a:r>
            <a:endParaRPr lang="nn-NO" sz="1400" dirty="0">
              <a:latin typeface="Verdana"/>
              <a:cs typeface="Verdana"/>
            </a:endParaRPr>
          </a:p>
          <a:p>
            <a:pPr marL="1155700" lvl="2" indent="-229235">
              <a:spcBef>
                <a:spcPts val="335"/>
              </a:spcBef>
              <a:buFontTx/>
              <a:buChar char="–"/>
              <a:tabLst>
                <a:tab pos="1156335" algn="l"/>
              </a:tabLst>
            </a:pPr>
            <a:r>
              <a:rPr lang="nn-NO" sz="1400" dirty="0">
                <a:latin typeface="Verdana"/>
                <a:cs typeface="Verdana"/>
              </a:rPr>
              <a:t>drøfte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for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og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imot,</a:t>
            </a:r>
            <a:r>
              <a:rPr lang="nn-NO" sz="1400" spc="-3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samt</a:t>
            </a:r>
            <a:r>
              <a:rPr lang="nn-NO" sz="1400" spc="-30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konklusjon</a:t>
            </a:r>
          </a:p>
          <a:p>
            <a:pPr marL="299085" indent="-287020">
              <a:lnSpc>
                <a:spcPct val="100000"/>
              </a:lnSpc>
              <a:spcBef>
                <a:spcPts val="340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spc="-10" dirty="0">
                <a:solidFill>
                  <a:srgbClr val="FF0000"/>
                </a:solidFill>
                <a:latin typeface="Verdana"/>
                <a:cs typeface="Verdana"/>
              </a:rPr>
              <a:t>Økonomiske konsekvensar</a:t>
            </a:r>
            <a:endParaRPr lang="nn-NO" sz="1400" dirty="0">
              <a:latin typeface="Verdana"/>
              <a:cs typeface="Verdana"/>
            </a:endParaRP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dirty="0">
                <a:solidFill>
                  <a:srgbClr val="006FC0"/>
                </a:solidFill>
                <a:latin typeface="Verdana"/>
                <a:cs typeface="Verdana"/>
              </a:rPr>
              <a:t>Kostnader knytt til vedtaket</a:t>
            </a: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Finansiering (</a:t>
            </a:r>
            <a:r>
              <a:rPr lang="nn-NO" sz="1400" spc="-10" dirty="0" err="1">
                <a:solidFill>
                  <a:srgbClr val="006FC0"/>
                </a:solidFill>
                <a:latin typeface="Verdana"/>
                <a:cs typeface="Verdana"/>
              </a:rPr>
              <a:t>disp.fond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, investeringsfond, næringsfond, lån eller «løysast innan vedteken råme»)</a:t>
            </a:r>
          </a:p>
          <a:p>
            <a:pPr marL="697865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697865" algn="l"/>
                <a:tab pos="698500" algn="l"/>
              </a:tabLst>
            </a:pP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Ved ingen </a:t>
            </a:r>
            <a:r>
              <a:rPr lang="nn-NO" sz="1400" spc="-10" dirty="0" err="1">
                <a:solidFill>
                  <a:srgbClr val="006FC0"/>
                </a:solidFill>
                <a:latin typeface="Verdana"/>
                <a:cs typeface="Verdana"/>
              </a:rPr>
              <a:t>øk.konsekvensar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; skriv: </a:t>
            </a:r>
            <a:r>
              <a:rPr lang="nn-NO" sz="1400" i="1" spc="-10" dirty="0">
                <a:solidFill>
                  <a:srgbClr val="006FC0"/>
                </a:solidFill>
                <a:latin typeface="Verdana"/>
                <a:cs typeface="Verdana"/>
              </a:rPr>
              <a:t>«Ingen økonomiske konsekvensar»</a:t>
            </a:r>
            <a:r>
              <a:rPr lang="nn-NO" sz="1400" spc="-10" dirty="0">
                <a:solidFill>
                  <a:srgbClr val="006FC0"/>
                </a:solidFill>
                <a:latin typeface="Verdana"/>
                <a:cs typeface="Verdana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335"/>
              </a:spcBef>
              <a:buChar char="–"/>
              <a:tabLst>
                <a:tab pos="299085" algn="l"/>
                <a:tab pos="299720" algn="l"/>
              </a:tabLst>
            </a:pPr>
            <a:r>
              <a:rPr lang="nn-NO" sz="1400" dirty="0">
                <a:solidFill>
                  <a:srgbClr val="FF0000"/>
                </a:solidFill>
                <a:latin typeface="Verdana"/>
                <a:cs typeface="Verdana"/>
              </a:rPr>
              <a:t>Kommunedirektøren sitt</a:t>
            </a:r>
            <a:r>
              <a:rPr lang="nn-NO" sz="1400" spc="-120" dirty="0">
                <a:solidFill>
                  <a:srgbClr val="FF0000"/>
                </a:solidFill>
                <a:latin typeface="Verdana"/>
                <a:cs typeface="Verdana"/>
              </a:rPr>
              <a:t> framlegg</a:t>
            </a:r>
            <a:endParaRPr lang="nn-NO" sz="1400" dirty="0">
              <a:latin typeface="Verdana"/>
              <a:cs typeface="Verdana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553296"/>
            <a:ext cx="994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Mal for saksframlegg - Oppbygging</a:t>
            </a:r>
          </a:p>
        </p:txBody>
      </p:sp>
    </p:spTree>
    <p:extLst>
      <p:ext uri="{BB962C8B-B14F-4D97-AF65-F5344CB8AC3E}">
        <p14:creationId xmlns:p14="http://schemas.microsoft.com/office/powerpoint/2010/main" val="143928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BB6709FF-6FAE-5345-8BA5-52232B97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0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1852246" y="1019954"/>
            <a:ext cx="1023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rgbClr val="FF0000"/>
                </a:solidFill>
              </a:rPr>
              <a:t>Innleiing/generelt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DA213A2-6555-47A8-96DE-0A29E8F84F8D}"/>
              </a:ext>
            </a:extLst>
          </p:cNvPr>
          <p:cNvSpPr txBox="1"/>
          <p:nvPr/>
        </p:nvSpPr>
        <p:spPr>
          <a:xfrm>
            <a:off x="2436574" y="1826323"/>
            <a:ext cx="843219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300" spc="-10" dirty="0">
                <a:latin typeface="Verdana"/>
                <a:cs typeface="Verdana"/>
              </a:rPr>
              <a:t>Ikkje endre på malen, verken sletting eller skrifttype/font. Malen er slik den skal vera.</a:t>
            </a:r>
          </a:p>
          <a:p>
            <a:pPr marL="756285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endParaRPr lang="nn-NO" sz="1300" spc="-1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300" spc="-10" dirty="0">
                <a:latin typeface="Verdana"/>
                <a:cs typeface="Verdana"/>
              </a:rPr>
              <a:t>Omfang</a:t>
            </a:r>
            <a:endParaRPr lang="nn-NO" sz="1300" dirty="0">
              <a:latin typeface="Verdana"/>
              <a:cs typeface="Verdana"/>
            </a:endParaRPr>
          </a:p>
          <a:p>
            <a:pPr marL="1155700" marR="5080" lvl="1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300" dirty="0">
                <a:latin typeface="Verdana"/>
                <a:cs typeface="Verdana"/>
              </a:rPr>
              <a:t>saka</a:t>
            </a:r>
            <a:r>
              <a:rPr lang="nn-NO" sz="1300" spc="-3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skal</a:t>
            </a:r>
            <a:r>
              <a:rPr lang="nn-NO" sz="1300" spc="-2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normalt</a:t>
            </a:r>
            <a:r>
              <a:rPr lang="nn-NO" sz="1300" spc="-3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vere</a:t>
            </a:r>
            <a:r>
              <a:rPr lang="nn-NO" sz="1300" spc="-2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inntil</a:t>
            </a:r>
            <a:r>
              <a:rPr lang="nn-NO" sz="1300" spc="-2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2-3</a:t>
            </a:r>
            <a:r>
              <a:rPr lang="nn-NO" sz="1300" spc="-2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sider</a:t>
            </a:r>
            <a:r>
              <a:rPr lang="nn-NO" sz="1300" spc="-1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–</a:t>
            </a:r>
            <a:r>
              <a:rPr lang="nn-NO" sz="1300" spc="-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i</a:t>
            </a:r>
            <a:r>
              <a:rPr lang="nn-NO" sz="1300" spc="-1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spesielle</a:t>
            </a:r>
            <a:r>
              <a:rPr lang="nn-NO" sz="1300" spc="-4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tilfelle</a:t>
            </a:r>
            <a:r>
              <a:rPr lang="nn-NO" sz="1300" spc="-50" dirty="0">
                <a:latin typeface="Verdana"/>
                <a:cs typeface="Verdana"/>
              </a:rPr>
              <a:t> meir</a:t>
            </a:r>
            <a:r>
              <a:rPr lang="nn-NO" sz="1300" dirty="0">
                <a:latin typeface="Verdana"/>
                <a:cs typeface="Verdana"/>
              </a:rPr>
              <a:t>.</a:t>
            </a:r>
            <a:r>
              <a:rPr lang="nn-NO" sz="1300" spc="-10" dirty="0">
                <a:latin typeface="Verdana"/>
                <a:cs typeface="Verdana"/>
              </a:rPr>
              <a:t> Dette </a:t>
            </a:r>
            <a:r>
              <a:rPr lang="nn-NO" sz="1300" dirty="0">
                <a:latin typeface="Verdana"/>
                <a:cs typeface="Verdana"/>
              </a:rPr>
              <a:t>inkluderer</a:t>
            </a:r>
            <a:r>
              <a:rPr lang="nn-NO" sz="1300" spc="-3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framlegg til</a:t>
            </a:r>
            <a:r>
              <a:rPr lang="nn-NO" sz="1300" spc="-15" dirty="0">
                <a:latin typeface="Verdana"/>
                <a:cs typeface="Verdana"/>
              </a:rPr>
              <a:t> </a:t>
            </a:r>
            <a:r>
              <a:rPr lang="nn-NO" sz="1300" spc="-10" dirty="0">
                <a:latin typeface="Verdana"/>
                <a:cs typeface="Verdana"/>
              </a:rPr>
              <a:t>vedtak.</a:t>
            </a:r>
          </a:p>
          <a:p>
            <a:pPr marL="1155700" marR="5080" lvl="1" indent="-228600">
              <a:lnSpc>
                <a:spcPct val="100000"/>
              </a:lnSpc>
              <a:spcBef>
                <a:spcPts val="345"/>
              </a:spcBef>
              <a:buChar char="•"/>
              <a:tabLst>
                <a:tab pos="1155700" algn="l"/>
                <a:tab pos="1156335" algn="l"/>
              </a:tabLst>
            </a:pPr>
            <a:endParaRPr lang="nn-NO" sz="13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300" dirty="0">
                <a:latin typeface="Verdana"/>
                <a:cs typeface="Verdana"/>
              </a:rPr>
              <a:t>Bruk</a:t>
            </a:r>
            <a:r>
              <a:rPr lang="nn-NO" sz="1300" spc="-3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klart</a:t>
            </a:r>
            <a:r>
              <a:rPr lang="nn-NO" sz="1300" spc="-40" dirty="0">
                <a:latin typeface="Verdana"/>
                <a:cs typeface="Verdana"/>
              </a:rPr>
              <a:t> </a:t>
            </a:r>
            <a:r>
              <a:rPr lang="nn-NO" sz="1300" spc="-10" dirty="0">
                <a:latin typeface="Verdana"/>
                <a:cs typeface="Verdana"/>
              </a:rPr>
              <a:t>språk (link til Ulvik herad sin målplan):</a:t>
            </a:r>
          </a:p>
          <a:p>
            <a:pPr marL="1212215" lvl="1" indent="-285750"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756285" algn="l"/>
                <a:tab pos="756920" algn="l"/>
              </a:tabLst>
            </a:pPr>
            <a:r>
              <a:rPr lang="nb-NO" sz="1300" dirty="0">
                <a:hlinkClick r:id="rId3"/>
              </a:rPr>
              <a:t>Microsoft Word - 9907607 (ulvik.kommune.no)</a:t>
            </a:r>
            <a:endParaRPr lang="nn-NO" sz="1300" spc="-1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75"/>
              </a:spcBef>
              <a:buChar char="–"/>
              <a:tabLst>
                <a:tab pos="756285" algn="l"/>
                <a:tab pos="756920" algn="l"/>
              </a:tabLst>
            </a:pPr>
            <a:endParaRPr lang="nn-NO" sz="1300" spc="-1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300" spc="-10" dirty="0">
                <a:latin typeface="Verdana"/>
                <a:cs typeface="Verdana"/>
              </a:rPr>
              <a:t>Lenke til oppskrift i websak:</a:t>
            </a:r>
            <a:endParaRPr lang="nn-NO" sz="1300" dirty="0">
              <a:latin typeface="Verdana"/>
              <a:cs typeface="Verdana"/>
            </a:endParaRPr>
          </a:p>
          <a:p>
            <a:pPr marL="1155700" lvl="1" indent="-229235">
              <a:spcBef>
                <a:spcPts val="350"/>
              </a:spcBef>
              <a:buClr>
                <a:srgbClr val="000000"/>
              </a:buClr>
              <a:buFontTx/>
              <a:buChar char="•"/>
              <a:tabLst>
                <a:tab pos="1155700" algn="l"/>
                <a:tab pos="1156335" algn="l"/>
              </a:tabLst>
            </a:pPr>
            <a:r>
              <a:rPr lang="nn-NO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Politisk sak / Er du sakshandsamar? </a:t>
            </a:r>
            <a:r>
              <a:rPr lang="nn-NO" sz="13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WebSak</a:t>
            </a:r>
            <a:r>
              <a:rPr lang="nn-NO" sz="13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 Fokus - oppskrifter (Hjelpeknapp F2 ) / Rutinar og oppskrifter / Velkomen / Ulvik herad / IKA Hordaland / Arkivplan - Arkivplan</a:t>
            </a:r>
            <a:endParaRPr lang="nb-NO" sz="1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55700" lvl="1" indent="-229235">
              <a:lnSpc>
                <a:spcPct val="100000"/>
              </a:lnSpc>
              <a:spcBef>
                <a:spcPts val="350"/>
              </a:spcBef>
              <a:buClr>
                <a:srgbClr val="000000"/>
              </a:buClr>
              <a:buChar char="•"/>
              <a:tabLst>
                <a:tab pos="1155700" algn="l"/>
                <a:tab pos="1156335" algn="l"/>
              </a:tabLst>
            </a:pPr>
            <a:endParaRPr lang="nn-NO" sz="13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7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300" dirty="0">
                <a:latin typeface="Verdana"/>
                <a:cs typeface="Verdana"/>
              </a:rPr>
              <a:t>Del</a:t>
            </a:r>
            <a:r>
              <a:rPr lang="nn-NO" sz="1300" spc="-4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opp</a:t>
            </a:r>
            <a:r>
              <a:rPr lang="nn-NO" sz="1300" spc="-6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teksten</a:t>
            </a:r>
            <a:r>
              <a:rPr lang="nn-NO" sz="1300" spc="-4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i</a:t>
            </a:r>
            <a:r>
              <a:rPr lang="nn-NO" sz="1300" spc="-5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passande</a:t>
            </a:r>
            <a:r>
              <a:rPr lang="nn-NO" sz="1300" spc="-2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bolkar</a:t>
            </a:r>
            <a:r>
              <a:rPr lang="nn-NO" sz="1300" spc="-4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med</a:t>
            </a:r>
            <a:r>
              <a:rPr lang="nn-NO" sz="1300" spc="-45" dirty="0">
                <a:latin typeface="Verdana"/>
                <a:cs typeface="Verdana"/>
              </a:rPr>
              <a:t> </a:t>
            </a:r>
            <a:r>
              <a:rPr lang="nn-NO" sz="1300" spc="-10" dirty="0">
                <a:latin typeface="Verdana"/>
                <a:cs typeface="Verdana"/>
              </a:rPr>
              <a:t>overskrifter</a:t>
            </a:r>
            <a:endParaRPr lang="nn-NO" sz="13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300" dirty="0">
                <a:latin typeface="Verdana"/>
                <a:cs typeface="Verdana"/>
              </a:rPr>
              <a:t>samansette</a:t>
            </a:r>
            <a:r>
              <a:rPr lang="nn-NO" sz="1300" spc="-7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saker</a:t>
            </a:r>
            <a:r>
              <a:rPr lang="nn-NO" sz="1300" spc="-2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krev</a:t>
            </a:r>
            <a:r>
              <a:rPr lang="nn-NO" sz="1300" spc="-3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gjerne</a:t>
            </a:r>
            <a:r>
              <a:rPr lang="nn-NO" sz="1300" spc="-10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fleire</a:t>
            </a:r>
            <a:r>
              <a:rPr lang="nn-NO" sz="1300" spc="-30" dirty="0">
                <a:latin typeface="Verdana"/>
                <a:cs typeface="Verdana"/>
              </a:rPr>
              <a:t> </a:t>
            </a:r>
            <a:r>
              <a:rPr lang="nn-NO" sz="1300" spc="-10" dirty="0">
                <a:latin typeface="Verdana"/>
                <a:cs typeface="Verdana"/>
              </a:rPr>
              <a:t>overskrifter</a:t>
            </a:r>
            <a:endParaRPr lang="nn-NO" sz="13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300" dirty="0">
                <a:latin typeface="Verdana"/>
                <a:cs typeface="Verdana"/>
              </a:rPr>
              <a:t>luft</a:t>
            </a:r>
            <a:r>
              <a:rPr lang="nn-NO" sz="1300" spc="-25" dirty="0">
                <a:latin typeface="Verdana"/>
                <a:cs typeface="Verdana"/>
              </a:rPr>
              <a:t> </a:t>
            </a:r>
            <a:r>
              <a:rPr lang="nn-NO" sz="1300" dirty="0">
                <a:latin typeface="Verdana"/>
                <a:cs typeface="Verdana"/>
              </a:rPr>
              <a:t>mellom</a:t>
            </a:r>
            <a:r>
              <a:rPr lang="nn-NO" sz="1300" spc="-25" dirty="0">
                <a:latin typeface="Verdana"/>
                <a:cs typeface="Verdana"/>
              </a:rPr>
              <a:t> </a:t>
            </a:r>
            <a:r>
              <a:rPr lang="nn-NO" sz="1300" spc="-10" dirty="0">
                <a:latin typeface="Verdana"/>
                <a:cs typeface="Verdana"/>
              </a:rPr>
              <a:t>avsnitt</a:t>
            </a:r>
            <a:endParaRPr lang="nn-NO" sz="13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300" dirty="0">
                <a:latin typeface="Verdana"/>
                <a:cs typeface="Verdana"/>
              </a:rPr>
              <a:t>opplisting</a:t>
            </a:r>
            <a:r>
              <a:rPr lang="nn-NO" sz="1300" spc="-65" dirty="0">
                <a:latin typeface="Verdana"/>
                <a:cs typeface="Verdana"/>
              </a:rPr>
              <a:t> skal vera inndelt i </a:t>
            </a:r>
            <a:r>
              <a:rPr lang="nn-NO" sz="1300" dirty="0">
                <a:latin typeface="Verdana"/>
                <a:cs typeface="Verdana"/>
              </a:rPr>
              <a:t>punkt</a:t>
            </a:r>
          </a:p>
          <a:p>
            <a:pPr marL="1155700" lvl="1" indent="-229235">
              <a:lnSpc>
                <a:spcPct val="100000"/>
              </a:lnSpc>
              <a:spcBef>
                <a:spcPts val="33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300" dirty="0">
                <a:latin typeface="Verdana"/>
                <a:cs typeface="Verdana"/>
              </a:rPr>
              <a:t>Om du referer frå andre dokument, bruk </a:t>
            </a:r>
            <a:r>
              <a:rPr lang="nn-NO" sz="1300" i="1" dirty="0">
                <a:latin typeface="Verdana"/>
                <a:cs typeface="Verdana"/>
              </a:rPr>
              <a:t>kursiv skrift </a:t>
            </a:r>
            <a:r>
              <a:rPr lang="nn-NO" sz="1300" dirty="0">
                <a:latin typeface="Verdana"/>
                <a:cs typeface="Verdana"/>
              </a:rPr>
              <a:t>og innrykk.</a:t>
            </a:r>
          </a:p>
        </p:txBody>
      </p:sp>
    </p:spTree>
    <p:extLst>
      <p:ext uri="{BB962C8B-B14F-4D97-AF65-F5344CB8AC3E}">
        <p14:creationId xmlns:p14="http://schemas.microsoft.com/office/powerpoint/2010/main" val="8414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592600"/>
            <a:ext cx="9947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000" b="1" dirty="0">
                <a:solidFill>
                  <a:srgbClr val="FF0000"/>
                </a:solidFill>
              </a:rPr>
              <a:t>Kommunedirektøren sitt framlegg til vedtak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D860C9C-C885-7F31-F450-4231E7D9DD99}"/>
              </a:ext>
            </a:extLst>
          </p:cNvPr>
          <p:cNvSpPr txBox="1"/>
          <p:nvPr/>
        </p:nvSpPr>
        <p:spPr>
          <a:xfrm>
            <a:off x="2013996" y="1549146"/>
            <a:ext cx="9087392" cy="4344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494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 err="1">
                <a:latin typeface="Verdana"/>
                <a:cs typeface="Verdana"/>
              </a:rPr>
              <a:t>Tilråding</a:t>
            </a:r>
            <a:r>
              <a:rPr lang="nb-NO" sz="1800" dirty="0">
                <a:latin typeface="Verdana"/>
                <a:cs typeface="Verdana"/>
              </a:rPr>
              <a:t>/framlegg</a:t>
            </a:r>
            <a:r>
              <a:rPr sz="1800" dirty="0">
                <a:latin typeface="Verdana"/>
                <a:cs typeface="Verdana"/>
              </a:rPr>
              <a:t> til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vedtak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skal </a:t>
            </a:r>
            <a:r>
              <a:rPr sz="1800" dirty="0" err="1">
                <a:latin typeface="Verdana"/>
                <a:cs typeface="Verdana"/>
              </a:rPr>
              <a:t>skriv</a:t>
            </a:r>
            <a:r>
              <a:rPr lang="nb-NO" sz="1800" dirty="0">
                <a:latin typeface="Verdana"/>
                <a:cs typeface="Verdana"/>
              </a:rPr>
              <a:t>ast</a:t>
            </a:r>
            <a:r>
              <a:rPr sz="1800" dirty="0">
                <a:latin typeface="Verdana"/>
                <a:cs typeface="Verdana"/>
              </a:rPr>
              <a:t> i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form og </a:t>
            </a:r>
            <a:r>
              <a:rPr sz="1800" dirty="0" err="1">
                <a:latin typeface="Verdana"/>
                <a:cs typeface="Verdana"/>
              </a:rPr>
              <a:t>innh</a:t>
            </a:r>
            <a:r>
              <a:rPr lang="nb-NO" sz="1800" dirty="0">
                <a:latin typeface="Verdana"/>
                <a:cs typeface="Verdana"/>
              </a:rPr>
              <a:t>a</a:t>
            </a:r>
            <a:r>
              <a:rPr sz="1800" dirty="0" err="1">
                <a:latin typeface="Verdana"/>
                <a:cs typeface="Verdana"/>
              </a:rPr>
              <a:t>ld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som</a:t>
            </a:r>
            <a:r>
              <a:rPr sz="1800" dirty="0">
                <a:latin typeface="Verdana"/>
                <a:cs typeface="Verdana"/>
              </a:rPr>
              <a:t> e</a:t>
            </a:r>
            <a:r>
              <a:rPr lang="nb-NO" sz="180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t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10" dirty="0" err="1">
                <a:latin typeface="Verdana"/>
                <a:cs typeface="Verdana"/>
              </a:rPr>
              <a:t>endel</a:t>
            </a:r>
            <a:r>
              <a:rPr lang="nb-NO" sz="1800" spc="-10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g </a:t>
            </a:r>
            <a:r>
              <a:rPr sz="1800" dirty="0">
                <a:latin typeface="Verdana"/>
                <a:cs typeface="Verdana"/>
              </a:rPr>
              <a:t>vedtak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i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det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siste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organet </a:t>
            </a:r>
            <a:r>
              <a:rPr sz="1800" dirty="0" err="1">
                <a:latin typeface="Verdana"/>
                <a:cs typeface="Verdana"/>
              </a:rPr>
              <a:t>som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lang="nb-NO" sz="1800" spc="-10" dirty="0" err="1">
                <a:latin typeface="Verdana"/>
                <a:cs typeface="Verdana"/>
              </a:rPr>
              <a:t>handsamar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sak</a:t>
            </a:r>
            <a:r>
              <a:rPr lang="nb-NO" sz="1800" dirty="0">
                <a:latin typeface="Verdana"/>
                <a:cs typeface="Verdana"/>
              </a:rPr>
              <a:t>a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(</a:t>
            </a:r>
            <a:r>
              <a:rPr lang="nb-NO" sz="1800" spc="-10" dirty="0">
                <a:latin typeface="Verdana"/>
                <a:cs typeface="Verdana"/>
              </a:rPr>
              <a:t>heradsstyret er mest </a:t>
            </a:r>
            <a:r>
              <a:rPr lang="nb-NO" sz="1800" spc="-10" dirty="0" err="1">
                <a:latin typeface="Verdana"/>
                <a:cs typeface="Verdana"/>
              </a:rPr>
              <a:t>vanleg</a:t>
            </a:r>
            <a:r>
              <a:rPr sz="1800" spc="-10" dirty="0">
                <a:latin typeface="Verdana"/>
                <a:cs typeface="Verdana"/>
              </a:rPr>
              <a:t>)</a:t>
            </a:r>
            <a:endParaRPr sz="180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  <a:tabLst>
                <a:tab pos="756285" algn="l"/>
              </a:tabLst>
            </a:pPr>
            <a:r>
              <a:rPr sz="1600" spc="-50" dirty="0">
                <a:latin typeface="Verdana"/>
                <a:cs typeface="Verdana"/>
              </a:rPr>
              <a:t>–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lang="nb-NO" sz="1600" dirty="0">
                <a:latin typeface="Verdana"/>
                <a:cs typeface="Verdana"/>
              </a:rPr>
              <a:t>Herads</a:t>
            </a:r>
            <a:r>
              <a:rPr sz="1600" dirty="0" err="1">
                <a:latin typeface="Verdana"/>
                <a:cs typeface="Verdana"/>
              </a:rPr>
              <a:t>styret</a:t>
            </a:r>
            <a:r>
              <a:rPr sz="1600" spc="-95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vedt</a:t>
            </a:r>
            <a:r>
              <a:rPr lang="nb-NO" sz="1600" spc="-10" dirty="0">
                <a:latin typeface="Verdana"/>
                <a:cs typeface="Verdana"/>
              </a:rPr>
              <a:t>ek</a:t>
            </a:r>
            <a:r>
              <a:rPr sz="1600" spc="-10" dirty="0">
                <a:latin typeface="Verdana"/>
                <a:cs typeface="Verdana"/>
              </a:rPr>
              <a:t>….</a:t>
            </a:r>
            <a:endParaRPr lang="nb-NO" sz="1600" spc="-10" dirty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380"/>
              </a:spcBef>
              <a:tabLst>
                <a:tab pos="756285" algn="l"/>
              </a:tabLst>
            </a:pPr>
            <a:endParaRPr sz="16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9"/>
              </a:spcBef>
              <a:buChar char="•"/>
              <a:tabLst>
                <a:tab pos="355600" algn="l"/>
                <a:tab pos="356235" algn="l"/>
              </a:tabLst>
            </a:pPr>
            <a:r>
              <a:rPr sz="1800" dirty="0" err="1">
                <a:latin typeface="Verdana"/>
                <a:cs typeface="Verdana"/>
              </a:rPr>
              <a:t>Tilråding</a:t>
            </a:r>
            <a:r>
              <a:rPr lang="nb-NO" sz="1800" dirty="0">
                <a:latin typeface="Verdana"/>
                <a:cs typeface="Verdana"/>
              </a:rPr>
              <a:t>a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nummerer</a:t>
            </a:r>
            <a:r>
              <a:rPr lang="nb-NO" sz="1800" dirty="0">
                <a:latin typeface="Verdana"/>
                <a:cs typeface="Verdana"/>
              </a:rPr>
              <a:t>ast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når</a:t>
            </a:r>
            <a:r>
              <a:rPr sz="1800" spc="-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de</a:t>
            </a:r>
            <a:r>
              <a:rPr lang="nb-NO" sz="1800" dirty="0">
                <a:latin typeface="Verdana"/>
                <a:cs typeface="Verdana"/>
              </a:rPr>
              <a:t>n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lang="nb-NO" sz="1800" spc="15" dirty="0">
                <a:latin typeface="Verdana"/>
                <a:cs typeface="Verdana"/>
              </a:rPr>
              <a:t>har </a:t>
            </a:r>
            <a:r>
              <a:rPr sz="1800" dirty="0" err="1">
                <a:latin typeface="Verdana"/>
                <a:cs typeface="Verdana"/>
              </a:rPr>
              <a:t>flere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deler</a:t>
            </a:r>
            <a:endParaRPr sz="18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40"/>
              </a:spcBef>
              <a:buChar char="•"/>
              <a:tabLst>
                <a:tab pos="1155700" algn="l"/>
                <a:tab pos="1156335" algn="l"/>
              </a:tabLst>
            </a:pPr>
            <a:r>
              <a:rPr sz="1400" spc="-25" dirty="0">
                <a:latin typeface="Verdana"/>
                <a:cs typeface="Verdana"/>
              </a:rPr>
              <a:t>1….</a:t>
            </a:r>
            <a:endParaRPr sz="14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34"/>
              </a:spcBef>
              <a:buChar char="•"/>
              <a:tabLst>
                <a:tab pos="1155700" algn="l"/>
                <a:tab pos="1156335" algn="l"/>
              </a:tabLst>
            </a:pPr>
            <a:r>
              <a:rPr sz="1400" spc="-25" dirty="0">
                <a:latin typeface="Verdana"/>
                <a:cs typeface="Verdana"/>
              </a:rPr>
              <a:t>2….</a:t>
            </a:r>
            <a:endParaRPr lang="nb-NO" sz="1400" spc="-25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34"/>
              </a:spcBef>
              <a:buChar char="•"/>
              <a:tabLst>
                <a:tab pos="1155700" algn="l"/>
                <a:tab pos="1156335" algn="l"/>
              </a:tabLst>
            </a:pPr>
            <a:endParaRPr sz="14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dirty="0">
                <a:latin typeface="Verdana"/>
                <a:cs typeface="Verdana"/>
              </a:rPr>
              <a:t>K</a:t>
            </a:r>
            <a:r>
              <a:rPr sz="1800" dirty="0" err="1">
                <a:latin typeface="Verdana"/>
                <a:cs typeface="Verdana"/>
              </a:rPr>
              <a:t>va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som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skal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vedta</a:t>
            </a:r>
            <a:r>
              <a:rPr lang="nb-NO" sz="1800" dirty="0" err="1">
                <a:latin typeface="Verdana"/>
                <a:cs typeface="Verdana"/>
              </a:rPr>
              <a:t>ka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lang="nb-NO" sz="1800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bør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lang="nb-NO" sz="1800" spc="-5" dirty="0" err="1">
                <a:latin typeface="Verdana"/>
                <a:cs typeface="Verdana"/>
              </a:rPr>
              <a:t>ein</a:t>
            </a:r>
            <a:r>
              <a:rPr lang="nb-NO" sz="1800" spc="-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kunne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forstå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ut</a:t>
            </a:r>
            <a:r>
              <a:rPr lang="nb-NO" sz="1800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n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å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måtte lese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he</a:t>
            </a:r>
            <a:r>
              <a:rPr lang="nb-NO" sz="1800" spc="-20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le </a:t>
            </a:r>
            <a:r>
              <a:rPr sz="1800" spc="-10" dirty="0" err="1">
                <a:latin typeface="Verdana"/>
                <a:cs typeface="Verdana"/>
              </a:rPr>
              <a:t>saksframlegget</a:t>
            </a:r>
            <a:endParaRPr lang="nb-NO" sz="1800" spc="-1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sz="1800" dirty="0">
              <a:latin typeface="Verdana"/>
              <a:cs typeface="Verdana"/>
            </a:endParaRPr>
          </a:p>
          <a:p>
            <a:pPr marL="355600" marR="75501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  <a:tab pos="3544570" algn="l"/>
              </a:tabLst>
            </a:pPr>
            <a:r>
              <a:rPr lang="nb-NO" sz="1800" dirty="0">
                <a:latin typeface="Verdana"/>
                <a:cs typeface="Verdana"/>
              </a:rPr>
              <a:t>Få med økonomiske </a:t>
            </a:r>
            <a:r>
              <a:rPr lang="nb-NO" sz="1800" dirty="0" err="1">
                <a:latin typeface="Verdana"/>
                <a:cs typeface="Verdana"/>
              </a:rPr>
              <a:t>konsekvensar</a:t>
            </a:r>
            <a:r>
              <a:rPr lang="nb-NO" sz="1800" dirty="0">
                <a:latin typeface="Verdana"/>
                <a:cs typeface="Verdana"/>
              </a:rPr>
              <a:t>, samt </a:t>
            </a:r>
            <a:r>
              <a:rPr sz="1800" dirty="0" err="1">
                <a:latin typeface="Verdana"/>
                <a:cs typeface="Verdana"/>
              </a:rPr>
              <a:t>konkret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finansiering i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lang="nb-NO" sz="1800" spc="-5" dirty="0">
                <a:latin typeface="Verdana"/>
                <a:cs typeface="Verdana"/>
              </a:rPr>
              <a:t>framlegg </a:t>
            </a:r>
            <a:r>
              <a:rPr sz="1800" dirty="0" err="1">
                <a:latin typeface="Verdana"/>
                <a:cs typeface="Verdana"/>
              </a:rPr>
              <a:t>til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vedtak</a:t>
            </a:r>
            <a:r>
              <a:rPr lang="nb-NO" sz="1800" spc="-10" dirty="0">
                <a:latin typeface="Verdana"/>
                <a:cs typeface="Verdana"/>
              </a:rPr>
              <a:t>. F</a:t>
            </a:r>
            <a:r>
              <a:rPr sz="1800" dirty="0" err="1">
                <a:latin typeface="Verdana"/>
                <a:cs typeface="Verdana"/>
              </a:rPr>
              <a:t>inansiering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 err="1">
                <a:latin typeface="Verdana"/>
                <a:cs typeface="Verdana"/>
              </a:rPr>
              <a:t>klarer</a:t>
            </a:r>
            <a:r>
              <a:rPr lang="nb-NO" sz="1800" dirty="0">
                <a:latin typeface="Verdana"/>
                <a:cs typeface="Verdana"/>
              </a:rPr>
              <a:t>ast</a:t>
            </a:r>
            <a:r>
              <a:rPr sz="1800" spc="-1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med </a:t>
            </a:r>
            <a:r>
              <a:rPr sz="1800" dirty="0" err="1">
                <a:latin typeface="Verdana"/>
                <a:cs typeface="Verdana"/>
              </a:rPr>
              <a:t>økonomisjef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og</a:t>
            </a:r>
            <a:r>
              <a:rPr lang="nb-NO" spc="-10" dirty="0">
                <a:latin typeface="Verdana"/>
                <a:cs typeface="Verdana"/>
              </a:rPr>
              <a:t>/</a:t>
            </a:r>
            <a:r>
              <a:rPr sz="1800" dirty="0" err="1">
                <a:latin typeface="Verdana"/>
                <a:cs typeface="Verdana"/>
              </a:rPr>
              <a:t>eller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 err="1">
                <a:latin typeface="Verdana"/>
                <a:cs typeface="Verdana"/>
              </a:rPr>
              <a:t>kommunedirektør</a:t>
            </a:r>
            <a:r>
              <a:rPr lang="nb-NO" sz="1800" spc="-10" dirty="0"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7261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592600"/>
            <a:ext cx="99478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000" b="1" dirty="0">
                <a:solidFill>
                  <a:srgbClr val="FF0000"/>
                </a:solidFill>
              </a:rPr>
              <a:t>Kommunedirektøren sitt framlegg til vedtak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D860C9C-C885-7F31-F450-4231E7D9DD99}"/>
              </a:ext>
            </a:extLst>
          </p:cNvPr>
          <p:cNvSpPr txBox="1"/>
          <p:nvPr/>
        </p:nvSpPr>
        <p:spPr>
          <a:xfrm>
            <a:off x="2013996" y="1549146"/>
            <a:ext cx="9087392" cy="46551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438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800" dirty="0">
                <a:latin typeface="Verdana"/>
                <a:cs typeface="Verdana"/>
              </a:rPr>
              <a:t>Saker</a:t>
            </a:r>
            <a:r>
              <a:rPr lang="nb-NO" sz="1800" spc="-3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som har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økonomiske</a:t>
            </a:r>
            <a:r>
              <a:rPr lang="nb-NO" sz="1800" spc="-25" dirty="0">
                <a:latin typeface="Verdana"/>
                <a:cs typeface="Verdana"/>
              </a:rPr>
              <a:t> </a:t>
            </a:r>
            <a:r>
              <a:rPr lang="nb-NO" sz="1800" dirty="0" err="1">
                <a:latin typeface="Verdana"/>
                <a:cs typeface="Verdana"/>
              </a:rPr>
              <a:t>konsekvensar</a:t>
            </a:r>
            <a:r>
              <a:rPr lang="nb-NO" sz="1800" spc="-5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og</a:t>
            </a:r>
            <a:r>
              <a:rPr lang="nb-NO" sz="1800" spc="5" dirty="0">
                <a:latin typeface="Verdana"/>
                <a:cs typeface="Verdana"/>
              </a:rPr>
              <a:t> </a:t>
            </a:r>
            <a:r>
              <a:rPr lang="nb-NO" sz="1800" spc="-10" dirty="0" err="1">
                <a:latin typeface="Verdana"/>
                <a:cs typeface="Verdana"/>
              </a:rPr>
              <a:t>manglande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finansiering</a:t>
            </a:r>
            <a:r>
              <a:rPr lang="nb-NO" sz="1800" spc="-2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skal</a:t>
            </a:r>
            <a:r>
              <a:rPr lang="nb-NO" sz="1800" spc="-5" dirty="0">
                <a:latin typeface="Verdana"/>
                <a:cs typeface="Verdana"/>
              </a:rPr>
              <a:t> </a:t>
            </a:r>
            <a:r>
              <a:rPr lang="nb-NO" sz="1800" dirty="0" err="1">
                <a:latin typeface="Verdana"/>
                <a:cs typeface="Verdana"/>
              </a:rPr>
              <a:t>drøftast</a:t>
            </a:r>
            <a:r>
              <a:rPr lang="nb-NO" sz="1800" dirty="0">
                <a:latin typeface="Verdana"/>
                <a:cs typeface="Verdana"/>
              </a:rPr>
              <a:t> med kommunedirektøren og/eller økonomisjef, for å sikre rett tilråding til vedtak</a:t>
            </a:r>
          </a:p>
          <a:p>
            <a:pPr marL="355600" marR="44386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lang="nb-NO" sz="18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800" dirty="0">
                <a:latin typeface="Verdana"/>
                <a:cs typeface="Verdana"/>
              </a:rPr>
              <a:t>Eventuell</a:t>
            </a:r>
            <a:r>
              <a:rPr lang="nb-NO" sz="1800" spc="-2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heimel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for</a:t>
            </a:r>
            <a:r>
              <a:rPr lang="nb-NO" sz="1800" spc="-5" dirty="0">
                <a:latin typeface="Verdana"/>
                <a:cs typeface="Verdana"/>
              </a:rPr>
              <a:t> </a:t>
            </a:r>
            <a:r>
              <a:rPr lang="nb-NO" sz="1800" spc="-10" dirty="0">
                <a:latin typeface="Verdana"/>
                <a:cs typeface="Verdana"/>
              </a:rPr>
              <a:t>vedtaket skal </a:t>
            </a:r>
            <a:r>
              <a:rPr lang="nb-NO" sz="1800" spc="-10" dirty="0" err="1">
                <a:latin typeface="Verdana"/>
                <a:cs typeface="Verdana"/>
              </a:rPr>
              <a:t>takast</a:t>
            </a:r>
            <a:r>
              <a:rPr lang="nb-NO" sz="1800" spc="-10" dirty="0">
                <a:latin typeface="Verdana"/>
                <a:cs typeface="Verdana"/>
              </a:rPr>
              <a:t> med</a:t>
            </a: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lang="nb-NO" sz="18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800" dirty="0">
                <a:latin typeface="Verdana"/>
                <a:cs typeface="Verdana"/>
              </a:rPr>
              <a:t>Eventuell</a:t>
            </a:r>
            <a:r>
              <a:rPr lang="nb-NO" sz="1800" spc="-30" dirty="0">
                <a:latin typeface="Verdana"/>
                <a:cs typeface="Verdana"/>
              </a:rPr>
              <a:t> </a:t>
            </a:r>
            <a:r>
              <a:rPr lang="nb-NO" sz="1800" spc="-10" dirty="0">
                <a:latin typeface="Verdana"/>
                <a:cs typeface="Verdana"/>
              </a:rPr>
              <a:t>klageadgang eller </a:t>
            </a:r>
            <a:r>
              <a:rPr lang="nb-NO" sz="1800" spc="-10" dirty="0" err="1">
                <a:latin typeface="Verdana"/>
                <a:cs typeface="Verdana"/>
              </a:rPr>
              <a:t>høyringsfristar</a:t>
            </a:r>
            <a:endParaRPr lang="nb-NO" sz="1800" spc="-1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lang="nb-NO" sz="1800" dirty="0">
              <a:latin typeface="Verdana"/>
              <a:cs typeface="Verdana"/>
            </a:endParaRPr>
          </a:p>
          <a:p>
            <a:pPr marL="355600" marR="102235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800" dirty="0">
                <a:latin typeface="Verdana"/>
                <a:cs typeface="Verdana"/>
              </a:rPr>
              <a:t>Ved fullmakt til administrasjonen skal det</a:t>
            </a:r>
            <a:r>
              <a:rPr lang="nb-NO" sz="1800" spc="-5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alltid</a:t>
            </a:r>
            <a:r>
              <a:rPr lang="nb-NO" sz="1800" spc="-5" dirty="0">
                <a:latin typeface="Verdana"/>
                <a:cs typeface="Verdana"/>
              </a:rPr>
              <a:t> stå</a:t>
            </a:r>
            <a:r>
              <a:rPr lang="nb-NO" spc="-5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fullmakt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til</a:t>
            </a:r>
            <a:r>
              <a:rPr lang="nb-NO" sz="1800" spc="5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kommunedirektøren</a:t>
            </a:r>
            <a:r>
              <a:rPr lang="nb-NO" sz="1800" spc="-15" dirty="0">
                <a:latin typeface="Verdana"/>
                <a:cs typeface="Verdana"/>
              </a:rPr>
              <a:t> i tilrådinga </a:t>
            </a:r>
          </a:p>
          <a:p>
            <a:pPr marL="355600" marR="102235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lang="nb-NO" sz="18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800" dirty="0">
                <a:latin typeface="Verdana"/>
                <a:cs typeface="Verdana"/>
              </a:rPr>
              <a:t>Når relevant, vurder</a:t>
            </a:r>
            <a:r>
              <a:rPr lang="nb-NO" sz="1800" spc="-10" dirty="0">
                <a:latin typeface="Verdana"/>
                <a:cs typeface="Verdana"/>
              </a:rPr>
              <a:t> </a:t>
            </a:r>
            <a:r>
              <a:rPr lang="nb-NO" sz="1800" dirty="0">
                <a:latin typeface="Verdana"/>
                <a:cs typeface="Verdana"/>
              </a:rPr>
              <a:t>å formulere aktive</a:t>
            </a:r>
            <a:r>
              <a:rPr lang="nb-NO" sz="1800" spc="-15" dirty="0">
                <a:latin typeface="Verdana"/>
                <a:cs typeface="Verdana"/>
              </a:rPr>
              <a:t> </a:t>
            </a:r>
            <a:r>
              <a:rPr lang="nb-NO" sz="1800" spc="-10" dirty="0">
                <a:latin typeface="Verdana"/>
                <a:cs typeface="Verdana"/>
              </a:rPr>
              <a:t>vedtak</a:t>
            </a:r>
            <a:endParaRPr lang="nb-NO" spc="-10" dirty="0">
              <a:latin typeface="Verdana"/>
              <a:cs typeface="Verdana"/>
            </a:endParaRPr>
          </a:p>
          <a:p>
            <a:pPr marL="80327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803275" algn="l"/>
                <a:tab pos="989013" algn="l"/>
              </a:tabLst>
            </a:pPr>
            <a:r>
              <a:rPr lang="nb-NO" dirty="0">
                <a:latin typeface="Verdana"/>
                <a:cs typeface="Verdana"/>
              </a:rPr>
              <a:t>Heradsstyret</a:t>
            </a:r>
            <a:r>
              <a:rPr lang="nb-NO" spc="-10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er</a:t>
            </a:r>
            <a:r>
              <a:rPr lang="nb-NO" spc="-20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orientert</a:t>
            </a:r>
            <a:r>
              <a:rPr lang="nb-NO" spc="-20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om</a:t>
            </a:r>
            <a:r>
              <a:rPr lang="nb-NO" spc="-15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…… </a:t>
            </a:r>
          </a:p>
          <a:p>
            <a:pPr marL="80327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989013" algn="l"/>
              </a:tabLst>
            </a:pPr>
            <a:r>
              <a:rPr lang="nb-NO" dirty="0">
                <a:latin typeface="Verdana"/>
                <a:cs typeface="Verdana"/>
              </a:rPr>
              <a:t>Heradsstyret ber</a:t>
            </a:r>
            <a:r>
              <a:rPr lang="nb-NO" spc="-10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kommunedirektøren</a:t>
            </a:r>
            <a:r>
              <a:rPr lang="nb-NO" spc="-15" dirty="0">
                <a:latin typeface="Verdana"/>
                <a:cs typeface="Verdana"/>
              </a:rPr>
              <a:t> </a:t>
            </a:r>
            <a:r>
              <a:rPr lang="nb-NO" dirty="0">
                <a:latin typeface="Verdana"/>
                <a:cs typeface="Verdana"/>
              </a:rPr>
              <a:t>prioritere</a:t>
            </a:r>
            <a:r>
              <a:rPr lang="nb-NO" spc="-20" dirty="0">
                <a:latin typeface="Verdana"/>
                <a:cs typeface="Verdana"/>
              </a:rPr>
              <a:t> </a:t>
            </a:r>
            <a:r>
              <a:rPr lang="nb-NO" spc="-25" dirty="0">
                <a:latin typeface="Verdana"/>
                <a:cs typeface="Verdana"/>
              </a:rPr>
              <a:t>…….</a:t>
            </a:r>
            <a:endParaRPr lang="nb-NO" dirty="0">
              <a:latin typeface="Verdana"/>
              <a:cs typeface="Verdana"/>
            </a:endParaRPr>
          </a:p>
          <a:p>
            <a:pPr marL="355600" marR="15494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3042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2013997" y="1876291"/>
            <a:ext cx="8234904" cy="37266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56285" marR="5080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  <a:tab pos="3609340" algn="l"/>
              </a:tabLst>
            </a:pPr>
            <a:r>
              <a:rPr lang="nn-NO" sz="1600" spc="-20" dirty="0">
                <a:latin typeface="Verdana"/>
                <a:cs typeface="Verdana"/>
              </a:rPr>
              <a:t>Hugs at det du skriv skal lesast via nettet/pc/</a:t>
            </a:r>
            <a:r>
              <a:rPr lang="nn-NO" sz="1600" spc="-20" dirty="0" err="1">
                <a:latin typeface="Verdana"/>
                <a:cs typeface="Verdana"/>
              </a:rPr>
              <a:t>ipad</a:t>
            </a:r>
            <a:r>
              <a:rPr lang="nn-NO" sz="1600" spc="-20" dirty="0">
                <a:latin typeface="Verdana"/>
                <a:cs typeface="Verdana"/>
              </a:rPr>
              <a:t>. </a:t>
            </a:r>
            <a:r>
              <a:rPr lang="nn-NO" sz="1600" dirty="0">
                <a:latin typeface="Verdana"/>
                <a:cs typeface="Verdana"/>
              </a:rPr>
              <a:t>Nettspråket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er</a:t>
            </a:r>
            <a:r>
              <a:rPr lang="nn-NO" sz="1600" spc="-6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kort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og</a:t>
            </a:r>
            <a:r>
              <a:rPr lang="nn-NO" sz="1600" spc="-6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effektivt.</a:t>
            </a:r>
            <a:r>
              <a:rPr lang="nn-NO" sz="1600" spc="-40" dirty="0">
                <a:latin typeface="Verdana"/>
                <a:cs typeface="Verdana"/>
              </a:rPr>
              <a:t> </a:t>
            </a:r>
            <a:r>
              <a:rPr lang="nn-NO" sz="1600" spc="-25" dirty="0">
                <a:latin typeface="Verdana"/>
                <a:cs typeface="Verdana"/>
              </a:rPr>
              <a:t>Det </a:t>
            </a:r>
            <a:r>
              <a:rPr lang="nn-NO" sz="1600" dirty="0">
                <a:latin typeface="Verdana"/>
                <a:cs typeface="Verdana"/>
              </a:rPr>
              <a:t>vil</a:t>
            </a:r>
            <a:r>
              <a:rPr lang="nn-NO" sz="1600" spc="-2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sei</a:t>
            </a:r>
            <a:r>
              <a:rPr lang="nn-NO" sz="1600" spc="-3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at</a:t>
            </a:r>
            <a:r>
              <a:rPr lang="nn-NO" sz="1600" spc="-30" dirty="0">
                <a:latin typeface="Verdana"/>
                <a:cs typeface="Verdana"/>
              </a:rPr>
              <a:t> me</a:t>
            </a:r>
            <a:r>
              <a:rPr lang="nn-NO" sz="1600" spc="-2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må</a:t>
            </a:r>
            <a:r>
              <a:rPr lang="nn-NO" sz="1600" spc="-2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gå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mest mogeleg</a:t>
            </a:r>
            <a:r>
              <a:rPr lang="nn-NO" sz="1600" spc="-1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rett</a:t>
            </a:r>
            <a:r>
              <a:rPr lang="nn-NO" sz="1600" spc="-2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på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spc="-25" dirty="0">
                <a:latin typeface="Verdana"/>
                <a:cs typeface="Verdana"/>
              </a:rPr>
              <a:t>sak.</a:t>
            </a:r>
            <a:endParaRPr lang="nn-NO" sz="16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600" dirty="0">
                <a:latin typeface="Verdana"/>
                <a:cs typeface="Verdana"/>
              </a:rPr>
              <a:t>Unngå</a:t>
            </a:r>
            <a:r>
              <a:rPr lang="nn-NO" sz="1600" spc="-30" dirty="0">
                <a:latin typeface="Verdana"/>
                <a:cs typeface="Verdana"/>
              </a:rPr>
              <a:t> reine </a:t>
            </a:r>
            <a:r>
              <a:rPr lang="nn-NO" sz="1600" dirty="0">
                <a:latin typeface="Verdana"/>
                <a:cs typeface="Verdana"/>
              </a:rPr>
              <a:t>faguttrykk</a:t>
            </a:r>
            <a:r>
              <a:rPr lang="nn-NO" sz="1600" spc="-2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-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lesarane</a:t>
            </a:r>
            <a:r>
              <a:rPr lang="nn-NO" sz="1600" spc="-3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er</a:t>
            </a:r>
            <a:r>
              <a:rPr lang="nn-NO" sz="1600" spc="-4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ikkje</a:t>
            </a:r>
            <a:r>
              <a:rPr lang="nn-NO" sz="1600" spc="-45" dirty="0">
                <a:latin typeface="Verdana"/>
                <a:cs typeface="Verdana"/>
              </a:rPr>
              <a:t> </a:t>
            </a:r>
            <a:r>
              <a:rPr lang="nn-NO" sz="1600" spc="-10" dirty="0">
                <a:latin typeface="Verdana"/>
                <a:cs typeface="Verdana"/>
              </a:rPr>
              <a:t>fagfolk</a:t>
            </a:r>
            <a:endParaRPr lang="nn-NO" sz="16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600" dirty="0">
                <a:latin typeface="Verdana"/>
                <a:cs typeface="Verdana"/>
              </a:rPr>
              <a:t>Ikkje</a:t>
            </a:r>
            <a:r>
              <a:rPr lang="nn-NO" sz="1600" spc="-6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bruk</a:t>
            </a:r>
            <a:r>
              <a:rPr lang="nn-NO" sz="1600" spc="-40" dirty="0">
                <a:latin typeface="Verdana"/>
                <a:cs typeface="Verdana"/>
              </a:rPr>
              <a:t> </a:t>
            </a:r>
            <a:r>
              <a:rPr lang="nn-NO" sz="1600" spc="-10" dirty="0">
                <a:latin typeface="Verdana"/>
                <a:cs typeface="Verdana"/>
              </a:rPr>
              <a:t>forkortingar</a:t>
            </a:r>
            <a:endParaRPr lang="nn-NO" sz="1600" dirty="0">
              <a:latin typeface="Verdana"/>
              <a:cs typeface="Verdana"/>
            </a:endParaRPr>
          </a:p>
          <a:p>
            <a:pPr marL="756285" marR="167640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600" spc="-20" dirty="0">
                <a:latin typeface="Verdana"/>
                <a:cs typeface="Verdana"/>
              </a:rPr>
              <a:t>Tekstane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delast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opp</a:t>
            </a:r>
            <a:r>
              <a:rPr lang="nn-NO" sz="1600" spc="-7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i</a:t>
            </a:r>
            <a:r>
              <a:rPr lang="nn-NO" sz="1600" spc="-6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korte</a:t>
            </a:r>
            <a:r>
              <a:rPr lang="nn-NO" sz="1600" spc="-7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avsnitt.</a:t>
            </a:r>
            <a:r>
              <a:rPr lang="nn-NO" sz="1600" spc="-4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Mellomtitlar</a:t>
            </a:r>
            <a:r>
              <a:rPr lang="nn-NO" sz="1600" spc="-2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hjelp</a:t>
            </a:r>
            <a:r>
              <a:rPr lang="nn-NO" sz="1600" spc="-60" dirty="0">
                <a:latin typeface="Verdana"/>
                <a:cs typeface="Verdana"/>
              </a:rPr>
              <a:t> </a:t>
            </a:r>
            <a:r>
              <a:rPr lang="nn-NO" sz="1600" spc="-10" dirty="0">
                <a:latin typeface="Verdana"/>
                <a:cs typeface="Verdana"/>
              </a:rPr>
              <a:t>lesaren </a:t>
            </a:r>
            <a:r>
              <a:rPr lang="nn-NO" sz="1600" dirty="0">
                <a:latin typeface="Verdana"/>
                <a:cs typeface="Verdana"/>
              </a:rPr>
              <a:t>med</a:t>
            </a:r>
            <a:r>
              <a:rPr lang="nn-NO" sz="1600" spc="-3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å</a:t>
            </a:r>
            <a:r>
              <a:rPr lang="nn-NO" sz="1600" spc="-4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orientere</a:t>
            </a:r>
            <a:r>
              <a:rPr lang="nn-NO" sz="1600" spc="-25" dirty="0">
                <a:latin typeface="Verdana"/>
                <a:cs typeface="Verdana"/>
              </a:rPr>
              <a:t> seg</a:t>
            </a:r>
            <a:endParaRPr lang="nn-NO" sz="16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600" dirty="0">
                <a:latin typeface="Verdana"/>
                <a:cs typeface="Verdana"/>
              </a:rPr>
              <a:t>Minimer</a:t>
            </a:r>
            <a:r>
              <a:rPr lang="nn-NO" sz="1600" spc="-3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bruken</a:t>
            </a:r>
            <a:r>
              <a:rPr lang="nn-NO" sz="1600" spc="-4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av</a:t>
            </a:r>
            <a:r>
              <a:rPr lang="nn-NO" sz="1600" spc="-6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detaljar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i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saka.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Skriv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på</a:t>
            </a:r>
            <a:r>
              <a:rPr lang="nn-NO" sz="1600" spc="-55" dirty="0">
                <a:latin typeface="Verdana"/>
                <a:cs typeface="Verdana"/>
              </a:rPr>
              <a:t> </a:t>
            </a:r>
            <a:r>
              <a:rPr lang="nn-NO" sz="1600" dirty="0">
                <a:latin typeface="Verdana"/>
                <a:cs typeface="Verdana"/>
              </a:rPr>
              <a:t>overordna</a:t>
            </a:r>
            <a:r>
              <a:rPr lang="nn-NO" sz="1600" spc="-50" dirty="0">
                <a:latin typeface="Verdana"/>
                <a:cs typeface="Verdana"/>
              </a:rPr>
              <a:t> </a:t>
            </a:r>
            <a:r>
              <a:rPr lang="nn-NO" sz="1600" spc="-20" dirty="0">
                <a:latin typeface="Verdana"/>
                <a:cs typeface="Verdana"/>
              </a:rPr>
              <a:t>nivå</a:t>
            </a:r>
            <a:endParaRPr lang="nn-NO" sz="1600" dirty="0">
              <a:latin typeface="Verdana"/>
              <a:cs typeface="Verdana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600" spc="-10" dirty="0">
                <a:latin typeface="Verdana"/>
                <a:cs typeface="Verdana"/>
              </a:rPr>
              <a:t>Vurdering</a:t>
            </a:r>
            <a:endParaRPr lang="nn-NO" sz="1600" dirty="0">
              <a:latin typeface="Verdana"/>
              <a:cs typeface="Verdana"/>
            </a:endParaRPr>
          </a:p>
          <a:p>
            <a:pPr marL="1155700" lvl="1" indent="-229235">
              <a:lnSpc>
                <a:spcPct val="100000"/>
              </a:lnSpc>
              <a:spcBef>
                <a:spcPts val="345"/>
              </a:spcBef>
              <a:buChar char="•"/>
              <a:tabLst>
                <a:tab pos="1155700" algn="l"/>
                <a:tab pos="1156335" algn="l"/>
              </a:tabLst>
            </a:pPr>
            <a:r>
              <a:rPr lang="nn-NO" sz="1400" dirty="0">
                <a:latin typeface="Verdana"/>
                <a:cs typeface="Verdana"/>
              </a:rPr>
              <a:t>fordeler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og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ulemper</a:t>
            </a:r>
            <a:endParaRPr lang="nn-NO" sz="1400" dirty="0">
              <a:latin typeface="Verdana"/>
              <a:cs typeface="Verdana"/>
            </a:endParaRPr>
          </a:p>
          <a:p>
            <a:pPr marL="1612900" marR="751840" lvl="2" indent="-228600">
              <a:lnSpc>
                <a:spcPct val="100000"/>
              </a:lnSpc>
              <a:spcBef>
                <a:spcPts val="335"/>
              </a:spcBef>
              <a:buChar char="–"/>
              <a:tabLst>
                <a:tab pos="1613535" algn="l"/>
              </a:tabLst>
            </a:pPr>
            <a:r>
              <a:rPr lang="nn-NO" sz="1400" dirty="0">
                <a:latin typeface="Verdana"/>
                <a:cs typeface="Verdana"/>
              </a:rPr>
              <a:t>I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dei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fleste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saker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finst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argument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både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for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og</a:t>
            </a:r>
            <a:r>
              <a:rPr lang="nn-NO" sz="1400" spc="-20" dirty="0">
                <a:latin typeface="Verdana"/>
                <a:cs typeface="Verdana"/>
              </a:rPr>
              <a:t> i</a:t>
            </a:r>
            <a:r>
              <a:rPr lang="nn-NO" sz="1400" dirty="0">
                <a:latin typeface="Verdana"/>
                <a:cs typeface="Verdana"/>
              </a:rPr>
              <a:t>mot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ein </a:t>
            </a:r>
            <a:r>
              <a:rPr lang="nn-NO" sz="1400" spc="-10" dirty="0">
                <a:latin typeface="Verdana"/>
                <a:cs typeface="Verdana"/>
              </a:rPr>
              <a:t>konklusjon.</a:t>
            </a:r>
            <a:endParaRPr lang="nn-NO" sz="1400" dirty="0">
              <a:latin typeface="Verdana"/>
              <a:cs typeface="Verdana"/>
            </a:endParaRPr>
          </a:p>
          <a:p>
            <a:pPr marL="1612900" marR="13970" lvl="2" indent="-228600" algn="just">
              <a:lnSpc>
                <a:spcPct val="100000"/>
              </a:lnSpc>
              <a:spcBef>
                <a:spcPts val="340"/>
              </a:spcBef>
              <a:buChar char="–"/>
              <a:tabLst>
                <a:tab pos="1613535" algn="l"/>
              </a:tabLst>
            </a:pPr>
            <a:r>
              <a:rPr lang="nn-NO" sz="1400" dirty="0">
                <a:latin typeface="Verdana"/>
                <a:cs typeface="Verdana"/>
              </a:rPr>
              <a:t>NB! God</a:t>
            </a:r>
            <a:r>
              <a:rPr lang="nn-NO" sz="1400" spc="-3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sakshandsaming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er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u="sng" dirty="0">
                <a:latin typeface="Verdana"/>
                <a:cs typeface="Verdana"/>
              </a:rPr>
              <a:t>ikkje</a:t>
            </a:r>
            <a:r>
              <a:rPr lang="nn-NO" sz="1400" u="sng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å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på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førehand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bestemme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seg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for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ein </a:t>
            </a:r>
            <a:r>
              <a:rPr lang="nn-NO" sz="1400" dirty="0">
                <a:latin typeface="Verdana"/>
                <a:cs typeface="Verdana"/>
              </a:rPr>
              <a:t>konklusjon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og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deretter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lage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eit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einsidig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argumentasjons-notat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for </a:t>
            </a:r>
            <a:r>
              <a:rPr lang="nn-NO" sz="1400" dirty="0">
                <a:latin typeface="Verdana"/>
                <a:cs typeface="Verdana"/>
              </a:rPr>
              <a:t>denne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konklusjonen, slik ein ofte ser.</a:t>
            </a:r>
            <a:endParaRPr lang="nn-NO" sz="1400" dirty="0">
              <a:latin typeface="Verdana"/>
              <a:cs typeface="Verdana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967633"/>
            <a:ext cx="994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Om </a:t>
            </a:r>
            <a:r>
              <a:rPr lang="nb-NO" sz="4400" b="1" dirty="0" err="1">
                <a:solidFill>
                  <a:srgbClr val="FF0000"/>
                </a:solidFill>
              </a:rPr>
              <a:t>innhaldet</a:t>
            </a:r>
            <a:r>
              <a:rPr lang="nb-NO" sz="4400" b="1" dirty="0">
                <a:solidFill>
                  <a:srgbClr val="FF0000"/>
                </a:solidFill>
              </a:rPr>
              <a:t> i saksframlegget</a:t>
            </a:r>
          </a:p>
        </p:txBody>
      </p:sp>
    </p:spTree>
    <p:extLst>
      <p:ext uri="{BB962C8B-B14F-4D97-AF65-F5344CB8AC3E}">
        <p14:creationId xmlns:p14="http://schemas.microsoft.com/office/powerpoint/2010/main" val="28526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73DB109-75B1-5149-98BE-389E21E5ABED}"/>
              </a:ext>
            </a:extLst>
          </p:cNvPr>
          <p:cNvSpPr txBox="1"/>
          <p:nvPr/>
        </p:nvSpPr>
        <p:spPr>
          <a:xfrm>
            <a:off x="2013996" y="1901903"/>
            <a:ext cx="9315991" cy="41549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400" dirty="0">
                <a:latin typeface="Verdana"/>
                <a:cs typeface="Verdana"/>
              </a:rPr>
              <a:t>Bruken</a:t>
            </a:r>
            <a:r>
              <a:rPr lang="nn-NO" sz="1400" spc="-3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av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vedlegg</a:t>
            </a:r>
            <a:r>
              <a:rPr lang="nn-NO" sz="1400" spc="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til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utvalssaker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må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spc="-10" dirty="0" err="1">
                <a:latin typeface="Verdana"/>
                <a:cs typeface="Verdana"/>
              </a:rPr>
              <a:t>begrensast</a:t>
            </a:r>
            <a:endParaRPr lang="nn-NO" sz="14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dirty="0">
                <a:latin typeface="Verdana"/>
                <a:cs typeface="Verdana"/>
              </a:rPr>
              <a:t>Vi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må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ikkje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drukne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lesaren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med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informasjon</a:t>
            </a: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spc="-10" dirty="0">
                <a:latin typeface="Verdana"/>
                <a:cs typeface="Verdana"/>
              </a:rPr>
              <a:t>Det skal vere nok vedlegg til å opplyse saka best mogeleg</a:t>
            </a: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spc="-10" dirty="0">
                <a:latin typeface="Verdana"/>
                <a:cs typeface="Verdana"/>
              </a:rPr>
              <a:t>Dokument det visast til i saksframlegget bør leggjast ved. Alternativt kan lenke nyttast.</a:t>
            </a: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endParaRPr lang="nn-NO" sz="14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400" dirty="0">
                <a:latin typeface="Verdana"/>
                <a:cs typeface="Verdana"/>
              </a:rPr>
              <a:t>Vedlegg</a:t>
            </a:r>
            <a:r>
              <a:rPr lang="nn-NO" sz="1400" spc="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er arkivverdige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dokument, og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kan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vere anten</a:t>
            </a:r>
            <a:r>
              <a:rPr lang="nn-NO" sz="1400" spc="5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eit:</a:t>
            </a:r>
            <a:endParaRPr lang="nn-NO" sz="1400" dirty="0">
              <a:latin typeface="Verdana"/>
              <a:cs typeface="Verdan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dirty="0">
                <a:latin typeface="Verdana"/>
                <a:cs typeface="Verdana"/>
              </a:rPr>
              <a:t>nytt</a:t>
            </a:r>
            <a:r>
              <a:rPr lang="nn-NO" sz="1400" spc="-7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dokument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som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utarbeidast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til</a:t>
            </a:r>
            <a:r>
              <a:rPr lang="nn-NO" sz="1400" spc="-7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utvalssaka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(nytt</a:t>
            </a:r>
            <a:r>
              <a:rPr lang="nn-NO" sz="1400" spc="-7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vedlegg),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eit </a:t>
            </a:r>
            <a:r>
              <a:rPr lang="nn-NO" sz="1400" dirty="0" err="1">
                <a:latin typeface="Verdana"/>
                <a:cs typeface="Verdana"/>
              </a:rPr>
              <a:t>worddokument</a:t>
            </a:r>
            <a:r>
              <a:rPr lang="nn-NO" sz="1400" dirty="0">
                <a:latin typeface="Verdana"/>
                <a:cs typeface="Verdana"/>
              </a:rPr>
              <a:t>,</a:t>
            </a:r>
            <a:r>
              <a:rPr lang="nn-NO" sz="1400" spc="-2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eit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rekneark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(lagra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som</a:t>
            </a:r>
            <a:r>
              <a:rPr lang="nn-NO" sz="1400" spc="-4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pdf)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eller</a:t>
            </a:r>
            <a:r>
              <a:rPr lang="nn-NO" sz="1400" spc="-5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eit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innskanna dokument</a:t>
            </a:r>
            <a:endParaRPr lang="nn-NO" sz="1400" dirty="0">
              <a:latin typeface="Verdana"/>
              <a:cs typeface="Verdana"/>
            </a:endParaRPr>
          </a:p>
          <a:p>
            <a:pPr marL="756285" marR="6604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dirty="0">
                <a:latin typeface="Verdana"/>
                <a:cs typeface="Verdana"/>
              </a:rPr>
              <a:t>dokument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som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allereie</a:t>
            </a:r>
            <a:r>
              <a:rPr lang="nn-NO" sz="1400" spc="-3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er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registrert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</a:t>
            </a:r>
            <a:r>
              <a:rPr lang="nn-NO" sz="1400" spc="-55" dirty="0">
                <a:latin typeface="Verdana"/>
                <a:cs typeface="Verdana"/>
              </a:rPr>
              <a:t> Websak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(knyt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til </a:t>
            </a:r>
            <a:r>
              <a:rPr lang="nn-NO" sz="1400" dirty="0">
                <a:latin typeface="Verdana"/>
                <a:cs typeface="Verdana"/>
              </a:rPr>
              <a:t>eksisterande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dokument),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eksempelvis</a:t>
            </a:r>
            <a:r>
              <a:rPr lang="nn-NO" sz="1400" spc="-4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eit</a:t>
            </a:r>
            <a:r>
              <a:rPr lang="nn-NO" sz="1400" spc="-9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inngåande</a:t>
            </a:r>
            <a:r>
              <a:rPr lang="nn-NO" sz="1400" spc="-6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brev, </a:t>
            </a:r>
            <a:r>
              <a:rPr lang="nn-NO" sz="1400" spc="-25" dirty="0">
                <a:latin typeface="Verdana"/>
                <a:cs typeface="Verdana"/>
              </a:rPr>
              <a:t>ein </a:t>
            </a:r>
            <a:r>
              <a:rPr lang="nn-NO" sz="1400" spc="-10" dirty="0">
                <a:latin typeface="Verdana"/>
                <a:cs typeface="Verdana"/>
              </a:rPr>
              <a:t>rapport eller ein søknad</a:t>
            </a:r>
          </a:p>
          <a:p>
            <a:pPr marL="756285" marR="66040" lvl="1" indent="-287020">
              <a:lnSpc>
                <a:spcPct val="100000"/>
              </a:lnSpc>
              <a:spcBef>
                <a:spcPts val="385"/>
              </a:spcBef>
              <a:buChar char="–"/>
              <a:tabLst>
                <a:tab pos="756285" algn="l"/>
                <a:tab pos="756920" algn="l"/>
              </a:tabLst>
            </a:pPr>
            <a:endParaRPr lang="nn-NO" sz="14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400" dirty="0">
                <a:latin typeface="Verdana"/>
                <a:cs typeface="Verdana"/>
              </a:rPr>
              <a:t>Lenker</a:t>
            </a:r>
            <a:r>
              <a:rPr lang="nn-NO" sz="1400" spc="-2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til offentlege</a:t>
            </a:r>
            <a:r>
              <a:rPr lang="nn-NO" sz="1400" spc="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websider.</a:t>
            </a:r>
            <a:r>
              <a:rPr lang="nn-NO" sz="1400" spc="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Sjekk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at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lenka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fungerer.</a:t>
            </a: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Char char="•"/>
              <a:tabLst>
                <a:tab pos="355600" algn="l"/>
                <a:tab pos="356235" algn="l"/>
              </a:tabLst>
            </a:pPr>
            <a:endParaRPr lang="nn-NO" sz="1400" dirty="0">
              <a:latin typeface="Verdana"/>
              <a:cs typeface="Verdana"/>
            </a:endParaRPr>
          </a:p>
          <a:p>
            <a:pPr marL="355600" marR="13017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n-NO" sz="1400" dirty="0">
                <a:latin typeface="Verdana"/>
                <a:cs typeface="Verdana"/>
              </a:rPr>
              <a:t>Vurder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meiroffentlegheit</a:t>
            </a:r>
            <a:r>
              <a:rPr lang="nn-NO" sz="1400" spc="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før</a:t>
            </a:r>
            <a:r>
              <a:rPr lang="nn-NO" sz="1400" spc="-1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saker</a:t>
            </a:r>
            <a:r>
              <a:rPr lang="nn-NO" sz="1400" spc="-5" dirty="0">
                <a:latin typeface="Verdana"/>
                <a:cs typeface="Verdana"/>
              </a:rPr>
              <a:t> vert </a:t>
            </a:r>
            <a:r>
              <a:rPr lang="nn-NO" sz="1400" dirty="0">
                <a:latin typeface="Verdana"/>
                <a:cs typeface="Verdana"/>
              </a:rPr>
              <a:t>unnateke offentlegheit.</a:t>
            </a:r>
            <a:r>
              <a:rPr lang="nn-NO" sz="1400" spc="15" dirty="0">
                <a:latin typeface="Verdana"/>
                <a:cs typeface="Verdana"/>
              </a:rPr>
              <a:t> </a:t>
            </a:r>
            <a:r>
              <a:rPr lang="nn-NO" sz="1400" spc="-25" dirty="0">
                <a:latin typeface="Verdana"/>
                <a:cs typeface="Verdana"/>
              </a:rPr>
              <a:t>Kan </a:t>
            </a:r>
            <a:r>
              <a:rPr lang="nn-NO" sz="1400" dirty="0">
                <a:latin typeface="Verdana"/>
                <a:cs typeface="Verdana"/>
              </a:rPr>
              <a:t>deler</a:t>
            </a:r>
            <a:r>
              <a:rPr lang="nn-NO" sz="1400" spc="-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av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ei</a:t>
            </a:r>
            <a:r>
              <a:rPr lang="nn-NO" sz="1400" spc="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sak</a:t>
            </a:r>
            <a:r>
              <a:rPr lang="nn-NO" sz="1400" spc="-1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likevel </a:t>
            </a:r>
            <a:r>
              <a:rPr lang="nn-NO" sz="1400" spc="-10" dirty="0">
                <a:latin typeface="Verdana"/>
                <a:cs typeface="Verdana"/>
              </a:rPr>
              <a:t>offentleggjerast?</a:t>
            </a:r>
            <a:endParaRPr lang="nn-NO" sz="14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Char char="–"/>
              <a:tabLst>
                <a:tab pos="756285" algn="l"/>
                <a:tab pos="756920" algn="l"/>
              </a:tabLst>
            </a:pPr>
            <a:r>
              <a:rPr lang="nn-NO" sz="1400" dirty="0">
                <a:latin typeface="Verdana"/>
                <a:cs typeface="Verdana"/>
              </a:rPr>
              <a:t>Ved</a:t>
            </a:r>
            <a:r>
              <a:rPr lang="nn-NO" sz="1400" spc="-6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unnateke</a:t>
            </a:r>
            <a:r>
              <a:rPr lang="nn-NO" sz="1400" spc="-7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offentlegheit</a:t>
            </a:r>
            <a:r>
              <a:rPr lang="nn-NO" sz="1400" spc="-5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må</a:t>
            </a:r>
            <a:r>
              <a:rPr lang="nn-NO" sz="1400" spc="-65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rett</a:t>
            </a:r>
            <a:r>
              <a:rPr lang="nn-NO" sz="1400" spc="-70" dirty="0">
                <a:latin typeface="Verdana"/>
                <a:cs typeface="Verdana"/>
              </a:rPr>
              <a:t> </a:t>
            </a:r>
            <a:r>
              <a:rPr lang="nn-NO" sz="1400" dirty="0">
                <a:latin typeface="Verdana"/>
                <a:cs typeface="Verdana"/>
              </a:rPr>
              <a:t>paragraf</a:t>
            </a:r>
            <a:r>
              <a:rPr lang="nn-NO" sz="1400" spc="-65" dirty="0">
                <a:latin typeface="Verdana"/>
                <a:cs typeface="Verdana"/>
              </a:rPr>
              <a:t> </a:t>
            </a:r>
            <a:r>
              <a:rPr lang="nn-NO" sz="1400" spc="-50" dirty="0">
                <a:latin typeface="Verdana"/>
                <a:cs typeface="Verdana"/>
              </a:rPr>
              <a:t>i </a:t>
            </a:r>
            <a:r>
              <a:rPr lang="nn-NO" sz="1400" spc="-10" dirty="0">
                <a:latin typeface="Verdana"/>
                <a:cs typeface="Verdana"/>
              </a:rPr>
              <a:t>forvaltningslova/ offentleglova</a:t>
            </a:r>
            <a:r>
              <a:rPr lang="nn-NO" sz="1400" spc="60" dirty="0">
                <a:latin typeface="Verdana"/>
                <a:cs typeface="Verdana"/>
              </a:rPr>
              <a:t> </a:t>
            </a:r>
            <a:r>
              <a:rPr lang="nn-NO" sz="1400" spc="-10" dirty="0">
                <a:latin typeface="Verdana"/>
                <a:cs typeface="Verdana"/>
              </a:rPr>
              <a:t>gjevast opp.</a:t>
            </a:r>
            <a:endParaRPr lang="nn-NO" sz="1400" dirty="0">
              <a:latin typeface="Verdana"/>
              <a:cs typeface="Verdana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967633"/>
            <a:ext cx="9947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3600" b="1" dirty="0">
                <a:solidFill>
                  <a:srgbClr val="FF0000"/>
                </a:solidFill>
              </a:rPr>
              <a:t>Vedlegg og lenker</a:t>
            </a:r>
          </a:p>
        </p:txBody>
      </p:sp>
    </p:spTree>
    <p:extLst>
      <p:ext uri="{BB962C8B-B14F-4D97-AF65-F5344CB8AC3E}">
        <p14:creationId xmlns:p14="http://schemas.microsoft.com/office/powerpoint/2010/main" val="262804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894BF72-5AF4-CB4F-BEA3-2C91DCD4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39"/>
            <a:ext cx="12192000" cy="6858000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FE283EE-D10F-0042-B395-2555BF24AB47}"/>
              </a:ext>
            </a:extLst>
          </p:cNvPr>
          <p:cNvSpPr txBox="1"/>
          <p:nvPr/>
        </p:nvSpPr>
        <p:spPr>
          <a:xfrm>
            <a:off x="2013996" y="581190"/>
            <a:ext cx="9947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4400" b="1" dirty="0">
                <a:solidFill>
                  <a:srgbClr val="FF0000"/>
                </a:solidFill>
              </a:rPr>
              <a:t>Sakshandsaminga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2F3F06DD-3BF2-7BEF-FD5F-E3A794B6D50A}"/>
              </a:ext>
            </a:extLst>
          </p:cNvPr>
          <p:cNvSpPr txBox="1"/>
          <p:nvPr/>
        </p:nvSpPr>
        <p:spPr>
          <a:xfrm>
            <a:off x="2013996" y="1440301"/>
            <a:ext cx="8858792" cy="47666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431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dirty="0" err="1">
                <a:latin typeface="Verdana"/>
                <a:cs typeface="Verdana"/>
              </a:rPr>
              <a:t>Sak</a:t>
            </a:r>
            <a:r>
              <a:rPr lang="nb-NO" sz="1600" dirty="0">
                <a:latin typeface="Verdana"/>
                <a:cs typeface="Verdana"/>
              </a:rPr>
              <a:t>a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ut</a:t>
            </a:r>
            <a:r>
              <a:rPr lang="nb-NO" sz="1600" dirty="0" err="1">
                <a:latin typeface="Verdana"/>
                <a:cs typeface="Verdana"/>
              </a:rPr>
              <a:t>greiast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på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det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administrative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nivå</a:t>
            </a:r>
            <a:r>
              <a:rPr lang="nb-NO" sz="1600" dirty="0">
                <a:latin typeface="Verdana"/>
                <a:cs typeface="Verdana"/>
              </a:rPr>
              <a:t>et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som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har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n</a:t>
            </a:r>
            <a:r>
              <a:rPr lang="nb-NO" sz="1600" spc="-10" dirty="0" err="1">
                <a:latin typeface="Verdana"/>
                <a:cs typeface="Verdana"/>
              </a:rPr>
              <a:t>audsynte</a:t>
            </a:r>
            <a:r>
              <a:rPr lang="nb-NO" sz="1600" spc="-1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kvalifikasjon</a:t>
            </a:r>
            <a:r>
              <a:rPr lang="nb-NO" sz="1600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r</a:t>
            </a:r>
            <a:r>
              <a:rPr sz="1600" spc="-45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til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lang="nb-NO" sz="1600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forsvarl</a:t>
            </a:r>
            <a:r>
              <a:rPr lang="nb-NO" sz="1600" dirty="0">
                <a:latin typeface="Verdana"/>
                <a:cs typeface="Verdana"/>
              </a:rPr>
              <a:t>e</a:t>
            </a:r>
            <a:r>
              <a:rPr sz="1600" dirty="0">
                <a:latin typeface="Verdana"/>
                <a:cs typeface="Verdana"/>
              </a:rPr>
              <a:t>g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lang="nb-NO" sz="1600" spc="-30" dirty="0">
                <a:latin typeface="Verdana"/>
                <a:cs typeface="Verdana"/>
              </a:rPr>
              <a:t>handsaming</a:t>
            </a:r>
            <a:r>
              <a:rPr sz="1600" dirty="0">
                <a:latin typeface="Verdana"/>
                <a:cs typeface="Verdana"/>
              </a:rPr>
              <a:t>,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og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lang="nb-NO" sz="1600" spc="-5" dirty="0">
                <a:latin typeface="Verdana"/>
                <a:cs typeface="Verdana"/>
              </a:rPr>
              <a:t>skal </a:t>
            </a:r>
            <a:r>
              <a:rPr lang="nb-NO" sz="1600" spc="-5" dirty="0" err="1">
                <a:latin typeface="Verdana"/>
                <a:cs typeface="Verdana"/>
              </a:rPr>
              <a:t>gjerast</a:t>
            </a:r>
            <a:r>
              <a:rPr lang="nb-NO" sz="1600" spc="-5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ferdig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der</a:t>
            </a:r>
            <a:r>
              <a:rPr lang="nb-NO" sz="1600" spc="-25" dirty="0">
                <a:latin typeface="Verdana"/>
                <a:cs typeface="Verdana"/>
              </a:rPr>
              <a:t>.</a:t>
            </a:r>
          </a:p>
          <a:p>
            <a:pPr marL="355600" marR="4318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sz="160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dirty="0">
                <a:latin typeface="Verdana"/>
                <a:cs typeface="Verdana"/>
              </a:rPr>
              <a:t>Saks</a:t>
            </a:r>
            <a:r>
              <a:rPr lang="nb-NO" sz="1600" dirty="0" err="1">
                <a:latin typeface="Verdana"/>
                <a:cs typeface="Verdana"/>
              </a:rPr>
              <a:t>handsamar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har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rett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og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plikt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til tverrsektoriell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innhenting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av </a:t>
            </a:r>
            <a:r>
              <a:rPr sz="1600" dirty="0" err="1">
                <a:latin typeface="Verdana"/>
                <a:cs typeface="Verdana"/>
              </a:rPr>
              <a:t>opplysning</a:t>
            </a:r>
            <a:r>
              <a:rPr lang="nb-NO" sz="1600" dirty="0">
                <a:latin typeface="Verdana"/>
                <a:cs typeface="Verdana"/>
              </a:rPr>
              <a:t>a</a:t>
            </a:r>
            <a:r>
              <a:rPr sz="1600" dirty="0">
                <a:latin typeface="Verdana"/>
                <a:cs typeface="Verdana"/>
              </a:rPr>
              <a:t>r og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vurdering</a:t>
            </a:r>
            <a:r>
              <a:rPr lang="nb-NO" sz="1600" spc="-10" dirty="0">
                <a:latin typeface="Verdana"/>
                <a:cs typeface="Verdana"/>
              </a:rPr>
              <a:t>a</a:t>
            </a:r>
            <a:r>
              <a:rPr sz="1600" spc="-10" dirty="0">
                <a:latin typeface="Verdana"/>
                <a:cs typeface="Verdana"/>
              </a:rPr>
              <a:t>r</a:t>
            </a:r>
            <a:r>
              <a:rPr lang="nb-NO" sz="1600" spc="-10" dirty="0">
                <a:latin typeface="Verdana"/>
                <a:cs typeface="Verdana"/>
              </a:rPr>
              <a:t>.</a:t>
            </a: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lang="nb-NO" sz="1600" spc="-10" dirty="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lang="nb-NO" sz="1600" spc="-10" dirty="0">
                <a:latin typeface="Verdana"/>
                <a:cs typeface="Verdana"/>
              </a:rPr>
              <a:t>Vis til </a:t>
            </a:r>
            <a:r>
              <a:rPr lang="nb-NO" sz="1600" spc="-10" dirty="0" err="1">
                <a:latin typeface="Verdana"/>
                <a:cs typeface="Verdana"/>
              </a:rPr>
              <a:t>vedtekne</a:t>
            </a:r>
            <a:r>
              <a:rPr lang="nb-NO" sz="1600" spc="-10" dirty="0">
                <a:latin typeface="Verdana"/>
                <a:cs typeface="Verdana"/>
              </a:rPr>
              <a:t> planar, t.d. SNU-planen eller kommuneplanens samfunnsdel, for forankring av saka og/eller tilråding til vedtak.</a:t>
            </a:r>
          </a:p>
          <a:p>
            <a:pPr marL="355600" marR="508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sz="1600" dirty="0">
              <a:latin typeface="Verdana"/>
              <a:cs typeface="Verdana"/>
            </a:endParaRPr>
          </a:p>
          <a:p>
            <a:pPr marL="355600" marR="9906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dirty="0">
                <a:latin typeface="Verdana"/>
                <a:cs typeface="Verdana"/>
              </a:rPr>
              <a:t>Saks</a:t>
            </a:r>
            <a:r>
              <a:rPr lang="nb-NO" sz="1600" dirty="0" err="1">
                <a:latin typeface="Verdana"/>
                <a:cs typeface="Verdana"/>
              </a:rPr>
              <a:t>handsamar</a:t>
            </a:r>
            <a:r>
              <a:rPr lang="nb-NO" sz="1600" dirty="0">
                <a:latin typeface="Verdana"/>
                <a:cs typeface="Verdana"/>
              </a:rPr>
              <a:t> si o</a:t>
            </a:r>
            <a:r>
              <a:rPr sz="1600" dirty="0">
                <a:latin typeface="Verdana"/>
                <a:cs typeface="Verdana"/>
              </a:rPr>
              <a:t>ppg</a:t>
            </a:r>
            <a:r>
              <a:rPr lang="nb-NO" sz="1600" dirty="0">
                <a:latin typeface="Verdana"/>
                <a:cs typeface="Verdana"/>
              </a:rPr>
              <a:t>å</a:t>
            </a:r>
            <a:r>
              <a:rPr sz="1600" dirty="0" err="1">
                <a:latin typeface="Verdana"/>
                <a:cs typeface="Verdana"/>
              </a:rPr>
              <a:t>ve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og ansvar</a:t>
            </a:r>
            <a:r>
              <a:rPr sz="1600" spc="-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å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ut</a:t>
            </a:r>
            <a:r>
              <a:rPr lang="nb-NO" sz="1600" dirty="0" err="1">
                <a:latin typeface="Verdana"/>
                <a:cs typeface="Verdana"/>
              </a:rPr>
              <a:t>gr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lang="nb-NO" sz="1600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alle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sider </a:t>
            </a:r>
            <a:r>
              <a:rPr sz="1600" spc="-25" dirty="0">
                <a:latin typeface="Verdana"/>
                <a:cs typeface="Verdana"/>
              </a:rPr>
              <a:t>som </a:t>
            </a:r>
            <a:r>
              <a:rPr sz="1600" dirty="0">
                <a:latin typeface="Verdana"/>
                <a:cs typeface="Verdana"/>
              </a:rPr>
              <a:t>har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betydning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for </a:t>
            </a:r>
            <a:r>
              <a:rPr sz="1600" spc="-10" dirty="0" err="1">
                <a:latin typeface="Verdana"/>
                <a:cs typeface="Verdana"/>
              </a:rPr>
              <a:t>sak</a:t>
            </a:r>
            <a:r>
              <a:rPr lang="nb-NO" sz="1600" spc="-10" dirty="0">
                <a:latin typeface="Verdana"/>
                <a:cs typeface="Verdana"/>
              </a:rPr>
              <a:t>a.</a:t>
            </a:r>
          </a:p>
          <a:p>
            <a:pPr marL="355600" marR="99060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endParaRPr sz="1600" dirty="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dirty="0">
                <a:latin typeface="Verdana"/>
                <a:cs typeface="Verdana"/>
              </a:rPr>
              <a:t>Skriv</a:t>
            </a:r>
            <a:r>
              <a:rPr sz="1600" spc="-4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som om du er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kommunedirektør</a:t>
            </a:r>
            <a:r>
              <a:rPr lang="nb-NO" sz="1600" spc="-10" dirty="0">
                <a:latin typeface="Verdana"/>
                <a:cs typeface="Verdana"/>
              </a:rPr>
              <a:t> (med unntak av i tilrådinga/framlegg til vedtak).</a:t>
            </a:r>
          </a:p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5600" algn="l"/>
                <a:tab pos="356235" algn="l"/>
              </a:tabLst>
            </a:pPr>
            <a:endParaRPr sz="1600" dirty="0">
              <a:latin typeface="Verdana"/>
              <a:cs typeface="Verdana"/>
            </a:endParaRPr>
          </a:p>
          <a:p>
            <a:pPr marL="355600" marR="512445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dirty="0">
                <a:latin typeface="Verdana"/>
                <a:cs typeface="Verdana"/>
              </a:rPr>
              <a:t>Det skal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kun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utarbeid</a:t>
            </a:r>
            <a:r>
              <a:rPr lang="nb-NO" sz="1600" dirty="0">
                <a:latin typeface="Verdana"/>
                <a:cs typeface="Verdana"/>
              </a:rPr>
              <a:t>ast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lang="nb-NO" sz="1600" dirty="0">
                <a:latin typeface="Verdana"/>
                <a:cs typeface="Verdana"/>
              </a:rPr>
              <a:t>i</a:t>
            </a:r>
            <a:r>
              <a:rPr sz="1600" dirty="0" err="1">
                <a:latin typeface="Verdana"/>
                <a:cs typeface="Verdana"/>
              </a:rPr>
              <a:t>tt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saksframlegg</a:t>
            </a:r>
            <a:r>
              <a:rPr sz="1600" dirty="0">
                <a:latin typeface="Verdana"/>
                <a:cs typeface="Verdana"/>
              </a:rPr>
              <a:t> s</a:t>
            </a:r>
            <a:r>
              <a:rPr lang="nb-NO" sz="1600" dirty="0" err="1">
                <a:latin typeface="Verdana"/>
                <a:cs typeface="Verdana"/>
              </a:rPr>
              <a:t>jø</a:t>
            </a:r>
            <a:r>
              <a:rPr sz="1600" dirty="0">
                <a:latin typeface="Verdana"/>
                <a:cs typeface="Verdana"/>
              </a:rPr>
              <a:t>lv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om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det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20" dirty="0" err="1">
                <a:latin typeface="Verdana"/>
                <a:cs typeface="Verdana"/>
              </a:rPr>
              <a:t>skal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lang="nb-NO" sz="1600" spc="-20" dirty="0" err="1">
                <a:latin typeface="Verdana"/>
                <a:cs typeface="Verdana"/>
              </a:rPr>
              <a:t>handsamast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i </a:t>
            </a:r>
            <a:r>
              <a:rPr sz="1600" dirty="0" err="1">
                <a:latin typeface="Verdana"/>
                <a:cs typeface="Verdana"/>
              </a:rPr>
              <a:t>fle</a:t>
            </a:r>
            <a:r>
              <a:rPr lang="nb-NO" sz="1600" dirty="0">
                <a:latin typeface="Verdana"/>
                <a:cs typeface="Verdana"/>
              </a:rPr>
              <a:t>i</a:t>
            </a:r>
            <a:r>
              <a:rPr sz="1600" dirty="0">
                <a:latin typeface="Verdana"/>
                <a:cs typeface="Verdana"/>
              </a:rPr>
              <a:t>re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utval</a:t>
            </a:r>
            <a:r>
              <a:rPr sz="160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Saksfremlegget </a:t>
            </a:r>
            <a:r>
              <a:rPr sz="1600" dirty="0" err="1">
                <a:latin typeface="Verdana"/>
                <a:cs typeface="Verdana"/>
              </a:rPr>
              <a:t>skal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ikk</a:t>
            </a:r>
            <a:r>
              <a:rPr lang="nb-NO" sz="1600" dirty="0">
                <a:latin typeface="Verdana"/>
                <a:cs typeface="Verdana"/>
              </a:rPr>
              <a:t>j</a:t>
            </a:r>
            <a:r>
              <a:rPr sz="1600" dirty="0">
                <a:latin typeface="Verdana"/>
                <a:cs typeface="Verdana"/>
              </a:rPr>
              <a:t>e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endr</a:t>
            </a:r>
            <a:r>
              <a:rPr lang="nb-NO" sz="1600" spc="-10" dirty="0">
                <a:latin typeface="Verdana"/>
                <a:cs typeface="Verdana"/>
              </a:rPr>
              <a:t>a</a:t>
            </a:r>
            <a:r>
              <a:rPr sz="1600" spc="-10" dirty="0">
                <a:latin typeface="Verdana"/>
                <a:cs typeface="Verdana"/>
              </a:rPr>
              <a:t>s</a:t>
            </a:r>
            <a:r>
              <a:rPr lang="nb-NO" sz="1600" spc="-10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dirty="0" err="1">
                <a:latin typeface="Verdana"/>
                <a:cs typeface="Verdana"/>
              </a:rPr>
              <a:t>mellom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 err="1">
                <a:latin typeface="Verdana"/>
                <a:cs typeface="Verdana"/>
              </a:rPr>
              <a:t>utvals</a:t>
            </a:r>
            <a:r>
              <a:rPr lang="nb-NO" sz="1600" spc="-10" dirty="0" err="1">
                <a:latin typeface="Verdana"/>
                <a:cs typeface="Verdana"/>
              </a:rPr>
              <a:t>handsamingane</a:t>
            </a:r>
            <a:r>
              <a:rPr lang="nb-NO" sz="1600" spc="-10" dirty="0"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28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36680</TotalTime>
  <Words>1459</Words>
  <Application>Microsoft Office PowerPoint</Application>
  <PresentationFormat>Widescreen</PresentationFormat>
  <Paragraphs>170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Karmilla</vt:lpstr>
      <vt:lpstr>Times New Roman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Dora Marbl</dc:creator>
  <cp:lastModifiedBy>Hopperstad, Thore</cp:lastModifiedBy>
  <cp:revision>202</cp:revision>
  <dcterms:created xsi:type="dcterms:W3CDTF">2020-09-21T11:56:48Z</dcterms:created>
  <dcterms:modified xsi:type="dcterms:W3CDTF">2022-11-02T10:14:53Z</dcterms:modified>
</cp:coreProperties>
</file>